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84" r:id="rId3"/>
    <p:sldId id="269" r:id="rId4"/>
    <p:sldId id="264" r:id="rId5"/>
    <p:sldId id="270" r:id="rId6"/>
    <p:sldId id="271" r:id="rId7"/>
    <p:sldId id="272" r:id="rId8"/>
    <p:sldId id="273" r:id="rId9"/>
    <p:sldId id="275" r:id="rId10"/>
    <p:sldId id="276" r:id="rId11"/>
    <p:sldId id="277" r:id="rId12"/>
    <p:sldId id="278" r:id="rId13"/>
    <p:sldId id="279" r:id="rId14"/>
    <p:sldId id="280" r:id="rId15"/>
    <p:sldId id="281" r:id="rId16"/>
    <p:sldId id="282" r:id="rId17"/>
    <p:sldId id="283" r:id="rId18"/>
    <p:sldId id="285" r:id="rId19"/>
    <p:sldId id="286" r:id="rId20"/>
    <p:sldId id="287" r:id="rId21"/>
    <p:sldId id="288" r:id="rId22"/>
    <p:sldId id="296" r:id="rId23"/>
    <p:sldId id="289" r:id="rId24"/>
    <p:sldId id="290" r:id="rId25"/>
    <p:sldId id="291" r:id="rId26"/>
    <p:sldId id="292" r:id="rId27"/>
    <p:sldId id="293" r:id="rId28"/>
    <p:sldId id="294" r:id="rId29"/>
    <p:sldId id="295" r:id="rId30"/>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E4700"/>
    <a:srgbClr val="AC5600"/>
    <a:srgbClr val="663300"/>
    <a:srgbClr val="CD73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2" autoAdjust="0"/>
    <p:restoredTop sz="94706" autoAdjust="0"/>
  </p:normalViewPr>
  <p:slideViewPr>
    <p:cSldViewPr>
      <p:cViewPr>
        <p:scale>
          <a:sx n="100" d="100"/>
          <a:sy n="100" d="100"/>
        </p:scale>
        <p:origin x="-294" y="149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1AA98172-D31B-457D-8097-0A1E3F721A0E}" type="datetimeFigureOut">
              <a:rPr lang="uk-UA" smtClean="0"/>
              <a:t>02.12.2013</a:t>
            </a:fld>
            <a:endParaRPr lang="uk-UA"/>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uk-UA"/>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62C429D7-B2FD-446F-B901-6785D41FC864}"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AA98172-D31B-457D-8097-0A1E3F721A0E}" type="datetimeFigureOut">
              <a:rPr lang="uk-UA" smtClean="0"/>
              <a:t>02.12.2013</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62C429D7-B2FD-446F-B901-6785D41FC864}"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AA98172-D31B-457D-8097-0A1E3F721A0E}" type="datetimeFigureOut">
              <a:rPr lang="uk-UA" smtClean="0"/>
              <a:t>02.12.2013</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62C429D7-B2FD-446F-B901-6785D41FC864}"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AA98172-D31B-457D-8097-0A1E3F721A0E}" type="datetimeFigureOut">
              <a:rPr lang="uk-UA" smtClean="0"/>
              <a:t>02.12.2013</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62C429D7-B2FD-446F-B901-6785D41FC864}" type="slidenum">
              <a:rPr lang="uk-UA" smtClean="0"/>
              <a:t>‹#›</a:t>
            </a:fld>
            <a:endParaRPr lang="uk-UA"/>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1AA98172-D31B-457D-8097-0A1E3F721A0E}" type="datetimeFigureOut">
              <a:rPr lang="uk-UA" smtClean="0"/>
              <a:t>02.12.2013</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62C429D7-B2FD-446F-B901-6785D41FC864}" type="slidenum">
              <a:rPr lang="uk-UA" smtClean="0"/>
              <a:t>‹#›</a:t>
            </a:fld>
            <a:endParaRPr lang="uk-UA"/>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AA98172-D31B-457D-8097-0A1E3F721A0E}" type="datetimeFigureOut">
              <a:rPr lang="uk-UA" smtClean="0"/>
              <a:t>02.12.2013</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62C429D7-B2FD-446F-B901-6785D41FC864}" type="slidenum">
              <a:rPr lang="uk-UA" smtClean="0"/>
              <a:t>‹#›</a:t>
            </a:fld>
            <a:endParaRPr lang="uk-UA"/>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1AA98172-D31B-457D-8097-0A1E3F721A0E}" type="datetimeFigureOut">
              <a:rPr lang="uk-UA" smtClean="0"/>
              <a:t>02.12.2013</a:t>
            </a:fld>
            <a:endParaRPr lang="uk-UA"/>
          </a:p>
        </p:txBody>
      </p:sp>
      <p:sp>
        <p:nvSpPr>
          <p:cNvPr id="8" name="Нижний колонтитул 7"/>
          <p:cNvSpPr>
            <a:spLocks noGrp="1"/>
          </p:cNvSpPr>
          <p:nvPr>
            <p:ph type="ftr" sz="quarter" idx="11"/>
          </p:nvPr>
        </p:nvSpPr>
        <p:spPr/>
        <p:txBody>
          <a:bodyPr/>
          <a:lstStyle>
            <a:extLst/>
          </a:lstStyle>
          <a:p>
            <a:endParaRPr lang="uk-UA"/>
          </a:p>
        </p:txBody>
      </p:sp>
      <p:sp>
        <p:nvSpPr>
          <p:cNvPr id="9" name="Номер слайда 8"/>
          <p:cNvSpPr>
            <a:spLocks noGrp="1"/>
          </p:cNvSpPr>
          <p:nvPr>
            <p:ph type="sldNum" sz="quarter" idx="12"/>
          </p:nvPr>
        </p:nvSpPr>
        <p:spPr/>
        <p:txBody>
          <a:bodyPr/>
          <a:lstStyle>
            <a:extLst/>
          </a:lstStyle>
          <a:p>
            <a:fld id="{62C429D7-B2FD-446F-B901-6785D41FC864}"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1AA98172-D31B-457D-8097-0A1E3F721A0E}" type="datetimeFigureOut">
              <a:rPr lang="uk-UA" smtClean="0"/>
              <a:t>02.12.2013</a:t>
            </a:fld>
            <a:endParaRPr lang="uk-UA"/>
          </a:p>
        </p:txBody>
      </p:sp>
      <p:sp>
        <p:nvSpPr>
          <p:cNvPr id="4" name="Нижний колонтитул 3"/>
          <p:cNvSpPr>
            <a:spLocks noGrp="1"/>
          </p:cNvSpPr>
          <p:nvPr>
            <p:ph type="ftr" sz="quarter" idx="11"/>
          </p:nvPr>
        </p:nvSpPr>
        <p:spPr/>
        <p:txBody>
          <a:bodyPr/>
          <a:lstStyle>
            <a:extLst/>
          </a:lstStyle>
          <a:p>
            <a:endParaRPr lang="uk-UA"/>
          </a:p>
        </p:txBody>
      </p:sp>
      <p:sp>
        <p:nvSpPr>
          <p:cNvPr id="5" name="Номер слайда 4"/>
          <p:cNvSpPr>
            <a:spLocks noGrp="1"/>
          </p:cNvSpPr>
          <p:nvPr>
            <p:ph type="sldNum" sz="quarter" idx="12"/>
          </p:nvPr>
        </p:nvSpPr>
        <p:spPr/>
        <p:txBody>
          <a:bodyPr/>
          <a:lstStyle>
            <a:extLst/>
          </a:lstStyle>
          <a:p>
            <a:fld id="{62C429D7-B2FD-446F-B901-6785D41FC864}" type="slidenum">
              <a:rPr lang="uk-UA" smtClean="0"/>
              <a:t>‹#›</a:t>
            </a:fld>
            <a:endParaRPr lang="uk-UA"/>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1AA98172-D31B-457D-8097-0A1E3F721A0E}" type="datetimeFigureOut">
              <a:rPr lang="uk-UA" smtClean="0"/>
              <a:t>02.12.2013</a:t>
            </a:fld>
            <a:endParaRPr lang="uk-UA"/>
          </a:p>
        </p:txBody>
      </p:sp>
      <p:sp>
        <p:nvSpPr>
          <p:cNvPr id="3" name="Нижний колонтитул 2"/>
          <p:cNvSpPr>
            <a:spLocks noGrp="1"/>
          </p:cNvSpPr>
          <p:nvPr>
            <p:ph type="ftr" sz="quarter" idx="11"/>
          </p:nvPr>
        </p:nvSpPr>
        <p:spPr/>
        <p:txBody>
          <a:bodyPr/>
          <a:lstStyle>
            <a:extLst/>
          </a:lstStyle>
          <a:p>
            <a:endParaRPr lang="uk-UA"/>
          </a:p>
        </p:txBody>
      </p:sp>
      <p:sp>
        <p:nvSpPr>
          <p:cNvPr id="4" name="Номер слайда 3"/>
          <p:cNvSpPr>
            <a:spLocks noGrp="1"/>
          </p:cNvSpPr>
          <p:nvPr>
            <p:ph type="sldNum" sz="quarter" idx="12"/>
          </p:nvPr>
        </p:nvSpPr>
        <p:spPr/>
        <p:txBody>
          <a:bodyPr/>
          <a:lstStyle>
            <a:extLst/>
          </a:lstStyle>
          <a:p>
            <a:fld id="{62C429D7-B2FD-446F-B901-6785D41FC864}"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1AA98172-D31B-457D-8097-0A1E3F721A0E}" type="datetimeFigureOut">
              <a:rPr lang="uk-UA" smtClean="0"/>
              <a:t>02.12.2013</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62C429D7-B2FD-446F-B901-6785D41FC864}"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1AA98172-D31B-457D-8097-0A1E3F721A0E}" type="datetimeFigureOut">
              <a:rPr lang="uk-UA" smtClean="0"/>
              <a:t>02.12.2013</a:t>
            </a:fld>
            <a:endParaRPr lang="uk-UA"/>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uk-UA"/>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62C429D7-B2FD-446F-B901-6785D41FC864}" type="slidenum">
              <a:rPr lang="uk-UA" smtClean="0"/>
              <a:t>‹#›</a:t>
            </a:fld>
            <a:endParaRPr lang="uk-UA"/>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AA98172-D31B-457D-8097-0A1E3F721A0E}" type="datetimeFigureOut">
              <a:rPr lang="uk-UA" smtClean="0"/>
              <a:t>02.12.2013</a:t>
            </a:fld>
            <a:endParaRPr lang="uk-UA"/>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uk-UA"/>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2C429D7-B2FD-446F-B901-6785D41FC864}"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547664" y="5949280"/>
            <a:ext cx="6400800" cy="769640"/>
          </a:xfrm>
        </p:spPr>
        <p:txBody>
          <a:bodyPr/>
          <a:lstStyle/>
          <a:p>
            <a:pPr algn="ctr"/>
            <a:r>
              <a:rPr lang="uk-UA" dirty="0" smtClean="0">
                <a:solidFill>
                  <a:schemeClr val="tx1"/>
                </a:solidFill>
              </a:rPr>
              <a:t> </a:t>
            </a:r>
            <a:endParaRPr lang="uk-UA" b="1" dirty="0">
              <a:solidFill>
                <a:schemeClr val="tx1"/>
              </a:solidFill>
            </a:endParaRPr>
          </a:p>
        </p:txBody>
      </p:sp>
      <p:sp>
        <p:nvSpPr>
          <p:cNvPr id="9" name="Объект 2"/>
          <p:cNvSpPr txBox="1">
            <a:spLocks/>
          </p:cNvSpPr>
          <p:nvPr/>
        </p:nvSpPr>
        <p:spPr>
          <a:xfrm>
            <a:off x="457200" y="620688"/>
            <a:ext cx="8229600" cy="4176464"/>
          </a:xfrm>
          <a:prstGeom prst="rect">
            <a:avLst/>
          </a:prstGeom>
        </p:spPr>
        <p:style>
          <a:lnRef idx="1">
            <a:schemeClr val="accent1"/>
          </a:lnRef>
          <a:fillRef idx="2">
            <a:schemeClr val="accent1"/>
          </a:fillRef>
          <a:effectRef idx="1">
            <a:schemeClr val="accent1"/>
          </a:effectRef>
          <a:fontRef idx="minor">
            <a:schemeClr val="dk1"/>
          </a:fontRef>
        </p:style>
        <p:txBody>
          <a:bodyPr vert="horz" lIns="45720" rIns="45720">
            <a:norm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algn="ctr">
              <a:spcBef>
                <a:spcPts val="0"/>
              </a:spcBef>
            </a:pPr>
            <a:r>
              <a:rPr lang="uk-UA" sz="2400" b="1" dirty="0" smtClean="0">
                <a:solidFill>
                  <a:srgbClr val="C00000"/>
                </a:solidFill>
              </a:rPr>
              <a:t>Методичні </a:t>
            </a:r>
            <a:r>
              <a:rPr lang="uk-UA" sz="2400" b="1" dirty="0">
                <a:solidFill>
                  <a:srgbClr val="C00000"/>
                </a:solidFill>
              </a:rPr>
              <a:t>рекомендації з підготовки, погодження та </a:t>
            </a:r>
          </a:p>
          <a:p>
            <a:pPr algn="ctr">
              <a:spcBef>
                <a:spcPts val="0"/>
              </a:spcBef>
            </a:pPr>
            <a:r>
              <a:rPr lang="uk-UA" sz="2400" b="1" dirty="0">
                <a:solidFill>
                  <a:srgbClr val="C00000"/>
                </a:solidFill>
              </a:rPr>
              <a:t>затвердження Місцевих планів дій з охорони навколишнього </a:t>
            </a:r>
            <a:r>
              <a:rPr lang="uk-UA" sz="2400" b="1" dirty="0" smtClean="0">
                <a:solidFill>
                  <a:srgbClr val="C00000"/>
                </a:solidFill>
              </a:rPr>
              <a:t>природного </a:t>
            </a:r>
            <a:r>
              <a:rPr lang="uk-UA" sz="2400" b="1" dirty="0">
                <a:solidFill>
                  <a:srgbClr val="C00000"/>
                </a:solidFill>
              </a:rPr>
              <a:t>середовища (МПДОНПС)</a:t>
            </a:r>
          </a:p>
          <a:p>
            <a:pPr algn="ctr"/>
            <a:endParaRPr lang="ru-RU" sz="1400" b="1" dirty="0">
              <a:solidFill>
                <a:schemeClr val="tx1"/>
              </a:solidFill>
            </a:endParaRPr>
          </a:p>
          <a:p>
            <a:pPr algn="ctr"/>
            <a:endParaRPr lang="ru-RU" sz="1400" b="1" dirty="0" smtClean="0">
              <a:solidFill>
                <a:schemeClr val="tx1"/>
              </a:solidFill>
            </a:endParaRPr>
          </a:p>
          <a:p>
            <a:pPr algn="ctr"/>
            <a:endParaRPr lang="ru-RU" sz="1400" b="1" dirty="0">
              <a:solidFill>
                <a:schemeClr val="tx1"/>
              </a:solidFill>
            </a:endParaRPr>
          </a:p>
          <a:p>
            <a:pPr algn="ctr"/>
            <a:r>
              <a:rPr lang="ru-RU" sz="1400" b="1" dirty="0" smtClean="0">
                <a:solidFill>
                  <a:schemeClr val="tx1"/>
                </a:solidFill>
              </a:rPr>
              <a:t>ДЕРЖАВНА </a:t>
            </a:r>
            <a:r>
              <a:rPr lang="ru-RU" sz="1400" b="1" dirty="0">
                <a:solidFill>
                  <a:schemeClr val="tx1"/>
                </a:solidFill>
              </a:rPr>
              <a:t>ЕКОЛОГІЧНА АКАДЕМІЯ ПІСЛЯДИПЛОМНОЇ ОСВІТИ ТА УПРАВЛІННЯ</a:t>
            </a:r>
            <a:endParaRPr lang="uk-UA" sz="1400" dirty="0">
              <a:solidFill>
                <a:schemeClr val="tx1"/>
              </a:solidFill>
            </a:endParaRPr>
          </a:p>
          <a:p>
            <a:pPr algn="ctr"/>
            <a:endParaRPr lang="uk-UA" sz="1400" b="1" dirty="0" smtClean="0">
              <a:solidFill>
                <a:schemeClr val="tx1"/>
              </a:solidFill>
            </a:endParaRPr>
          </a:p>
          <a:p>
            <a:pPr algn="ctr"/>
            <a:r>
              <a:rPr lang="uk-UA" sz="1400" b="1" dirty="0" smtClean="0">
                <a:solidFill>
                  <a:schemeClr val="tx1"/>
                </a:solidFill>
              </a:rPr>
              <a:t>ПИЛИПЧУК </a:t>
            </a:r>
            <a:r>
              <a:rPr lang="uk-UA" sz="1400" b="1" dirty="0">
                <a:solidFill>
                  <a:schemeClr val="tx1"/>
                </a:solidFill>
              </a:rPr>
              <a:t>МИКОЛА </a:t>
            </a:r>
            <a:r>
              <a:rPr lang="uk-UA" sz="1400" b="1" dirty="0" smtClean="0">
                <a:solidFill>
                  <a:schemeClr val="tx1"/>
                </a:solidFill>
              </a:rPr>
              <a:t>ОЛЕКСАНДРОВИЧ</a:t>
            </a:r>
            <a:endParaRPr lang="uk-UA" sz="1400" dirty="0">
              <a:solidFill>
                <a:schemeClr val="tx1"/>
              </a:solidFill>
            </a:endParaRPr>
          </a:p>
          <a:p>
            <a:pPr algn="ctr"/>
            <a:r>
              <a:rPr lang="uk-UA" sz="1400" b="1" dirty="0">
                <a:solidFill>
                  <a:schemeClr val="tx1"/>
                </a:solidFill>
              </a:rPr>
              <a:t>ЗАСТУПНИК </a:t>
            </a:r>
            <a:r>
              <a:rPr lang="uk-UA" sz="1400" b="1" dirty="0" smtClean="0">
                <a:solidFill>
                  <a:schemeClr val="tx1"/>
                </a:solidFill>
              </a:rPr>
              <a:t>ДИРЕКТОРА </a:t>
            </a:r>
            <a:r>
              <a:rPr lang="uk-UA" sz="1400" b="1" dirty="0">
                <a:solidFill>
                  <a:schemeClr val="tx1"/>
                </a:solidFill>
              </a:rPr>
              <a:t>ЦЕНТРУ МІЖНАРОДНОЇ СПІВПРАЦІ, З ПИТАНЬ ЗМІН КЛІМАТУ ТА </a:t>
            </a:r>
            <a:r>
              <a:rPr lang="uk-UA" sz="1400" b="1" dirty="0" smtClean="0">
                <a:solidFill>
                  <a:schemeClr val="tx1"/>
                </a:solidFill>
              </a:rPr>
              <a:t>ЕНЕРГОЗБЕРЕЖЕННЯ </a:t>
            </a:r>
          </a:p>
          <a:p>
            <a:pPr algn="ctr"/>
            <a:endParaRPr lang="uk-UA" sz="1400" b="1" dirty="0"/>
          </a:p>
          <a:p>
            <a:r>
              <a:rPr lang="uk-UA" sz="1400" dirty="0" err="1" smtClean="0">
                <a:latin typeface="Arial Black" pitchFamily="34" charset="0"/>
              </a:rPr>
              <a:t>м.Київ</a:t>
            </a:r>
            <a:r>
              <a:rPr lang="uk-UA" sz="1400" dirty="0" smtClean="0">
                <a:latin typeface="Arial Black" pitchFamily="34" charset="0"/>
              </a:rPr>
              <a:t>, Пуща-Озерна  </a:t>
            </a:r>
            <a:r>
              <a:rPr lang="uk-UA" sz="1400" dirty="0" smtClean="0">
                <a:latin typeface="Arial Black" pitchFamily="34" charset="0"/>
              </a:rPr>
              <a:t>03.12.2013</a:t>
            </a:r>
            <a:endParaRPr lang="uk-UA" sz="1400" dirty="0">
              <a:latin typeface="Arial Black" pitchFamily="34" charset="0"/>
            </a:endParaRPr>
          </a:p>
        </p:txBody>
      </p:sp>
    </p:spTree>
    <p:extLst>
      <p:ext uri="{BB962C8B-B14F-4D97-AF65-F5344CB8AC3E}">
        <p14:creationId xmlns:p14="http://schemas.microsoft.com/office/powerpoint/2010/main" val="980434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109728" indent="0" algn="just">
              <a:buNone/>
            </a:pPr>
            <a:r>
              <a:rPr lang="uk-UA" sz="1800" b="1" dirty="0"/>
              <a:t>П</a:t>
            </a:r>
            <a:r>
              <a:rPr lang="uk-UA" sz="1800" b="1" dirty="0" smtClean="0"/>
              <a:t>овести </a:t>
            </a:r>
            <a:r>
              <a:rPr lang="uk-UA" sz="1800" b="1" dirty="0"/>
              <a:t>установчі збори (конференцію) для того, щоб офіційно заявити про початок підготовки МПДОНПС і сформувати основний склад учасників </a:t>
            </a:r>
            <a:r>
              <a:rPr lang="uk-UA" sz="1800" b="1" dirty="0" smtClean="0"/>
              <a:t>Установчі </a:t>
            </a:r>
            <a:r>
              <a:rPr lang="uk-UA" sz="1800" b="1" dirty="0"/>
              <a:t>збори –  це перша офіційна зустріч із громадськістю, на якій члени ініціативної групи можуть розповісти про плани та перспективи і запросити широкий загал до участі в підготовці та впровадженні МПДОНПС. Безумовно, важливу роль в успішному проведенні установчих зборів відіграє інформаційна підготовка й </a:t>
            </a:r>
            <a:r>
              <a:rPr lang="uk-UA" sz="1800" b="1" dirty="0" smtClean="0"/>
              <a:t>зустрічі </a:t>
            </a:r>
            <a:r>
              <a:rPr lang="uk-UA" sz="1800" b="1" dirty="0"/>
              <a:t>з представниками зацікавлених сторін. </a:t>
            </a:r>
          </a:p>
          <a:p>
            <a:pPr algn="just"/>
            <a:r>
              <a:rPr lang="uk-UA" sz="1800" b="1" dirty="0"/>
              <a:t>Рекомендується, щоб в установчих зборах взяли участь і виступили з підтримкою МПДОНПС представники місцевої влади і служб, які контролюють екологічну ситуацію в цьому регіоні. Важливо, щоб громадськість знала, що державні органи схвалюють і підтримують МПДОНПС, тобто будуть сприяти реалізації розроблених громадськістю заходів. Такі виступи офіційних осіб повинні стати результатом попередніх переговорів та домовленостей.</a:t>
            </a:r>
          </a:p>
          <a:p>
            <a:pPr algn="just"/>
            <a:r>
              <a:rPr lang="uk-UA" sz="1800" b="1" dirty="0"/>
              <a:t>Рекомендується якомога ширше висвітлювати проведення установчих зборів (конференцій) в місцевих ЗМІ.</a:t>
            </a:r>
          </a:p>
          <a:p>
            <a:pPr algn="just"/>
            <a:endParaRPr lang="uk-UA" sz="1800" b="1" dirty="0"/>
          </a:p>
        </p:txBody>
      </p:sp>
      <p:sp>
        <p:nvSpPr>
          <p:cNvPr id="3" name="Заголовок 2"/>
          <p:cNvSpPr>
            <a:spLocks noGrp="1"/>
          </p:cNvSpPr>
          <p:nvPr>
            <p:ph type="title"/>
          </p:nvPr>
        </p:nvSpPr>
        <p:spPr/>
        <p:txBody>
          <a:bodyPr>
            <a:normAutofit/>
          </a:bodyPr>
          <a:lstStyle/>
          <a:p>
            <a:pPr algn="ctr"/>
            <a:r>
              <a:rPr lang="uk-UA" sz="2000" dirty="0">
                <a:effectLst/>
              </a:rPr>
              <a:t>УСТАНОВЧІ ЗБОРИ (КОНФЕРЕНЦІЯ)</a:t>
            </a:r>
            <a:br>
              <a:rPr lang="uk-UA" sz="2000" dirty="0">
                <a:effectLst/>
              </a:rPr>
            </a:br>
            <a:endParaRPr lang="uk-UA" sz="2000" dirty="0"/>
          </a:p>
        </p:txBody>
      </p:sp>
    </p:spTree>
    <p:extLst>
      <p:ext uri="{BB962C8B-B14F-4D97-AF65-F5344CB8AC3E}">
        <p14:creationId xmlns:p14="http://schemas.microsoft.com/office/powerpoint/2010/main" val="1173596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62500" lnSpcReduction="20000"/>
          </a:bodyPr>
          <a:lstStyle/>
          <a:p>
            <a:pPr marL="109728" indent="0" algn="just">
              <a:buNone/>
            </a:pPr>
            <a:r>
              <a:rPr lang="uk-UA" b="1" dirty="0"/>
              <a:t>Рекомендується забезпечити реєстрацію людей, які прийшли на установчі збори. Кількість людей, які будуть здійснювати реєстрацію, повинна бути достатньою для того, щоб не утворювались великі черги. </a:t>
            </a:r>
          </a:p>
          <a:p>
            <a:pPr algn="just"/>
            <a:r>
              <a:rPr lang="uk-UA" b="1" dirty="0"/>
              <a:t>У своєму зверненні до присутніх рекомендується інформувати про те, що ті, хто залишив свої контактні дані, пізніше отримають поштою протокол установчих зборів (конференції) та запрошення взяти участь у наступному, вже робочому, засіданні. Слід запропонувати тим, хто не встиг зареєструватися зробити це після конференції або під час перерви. Те, що люди прийшли на установчу конференцію, свідчить, що їх хвилює стан навколишнього природного середовища і вони зацікавилися МПДОНПС; таким чином, вони є потенційними учасниками здійснення МПДОНПС.</a:t>
            </a:r>
          </a:p>
          <a:p>
            <a:pPr algn="just"/>
            <a:r>
              <a:rPr lang="uk-UA" b="1" dirty="0"/>
              <a:t>Рекомендується провести опитування громадської думки, для якого необхідно заздалегідь підготувати анкети. Анкетування може бути анонімним і мати за мету з’ясування думок громадян, про</a:t>
            </a:r>
            <a:r>
              <a:rPr lang="uk-UA" b="1" i="1" dirty="0"/>
              <a:t> </a:t>
            </a:r>
            <a:r>
              <a:rPr lang="uk-UA" b="1" dirty="0"/>
              <a:t>програму МПДОНПС та найбільш важливі, на думку респондента, проблеми довкілля.</a:t>
            </a:r>
          </a:p>
          <a:p>
            <a:pPr algn="just"/>
            <a:r>
              <a:rPr lang="uk-UA" b="1" dirty="0"/>
              <a:t>Для подальшого інформування про хід реалізації проекту і розсилання запрошень на подальші засідання рекомендується зазначати в анкеті свої контактні дані та адресу. Результати опитування про екологічні проблеми міста рекомендується розглядати  на першому робочому засіданні основного складу учасників МПДОНПС.</a:t>
            </a:r>
          </a:p>
          <a:p>
            <a:endParaRPr lang="uk-UA" dirty="0"/>
          </a:p>
        </p:txBody>
      </p:sp>
      <p:sp>
        <p:nvSpPr>
          <p:cNvPr id="3" name="Заголовок 2"/>
          <p:cNvSpPr>
            <a:spLocks noGrp="1"/>
          </p:cNvSpPr>
          <p:nvPr>
            <p:ph type="title"/>
          </p:nvPr>
        </p:nvSpPr>
        <p:spPr/>
        <p:txBody>
          <a:bodyPr>
            <a:normAutofit/>
          </a:bodyPr>
          <a:lstStyle/>
          <a:p>
            <a:pPr algn="ctr"/>
            <a:r>
              <a:rPr lang="uk-UA" sz="1800" dirty="0" smtClean="0">
                <a:effectLst/>
              </a:rPr>
              <a:t>УСТАНОВЧІ</a:t>
            </a:r>
            <a:r>
              <a:rPr lang="uk-UA" sz="1800" dirty="0">
                <a:effectLst/>
              </a:rPr>
              <a:t> ЗБОРИ (КОНФЕРЕНЦІЯ)</a:t>
            </a:r>
            <a:br>
              <a:rPr lang="uk-UA" sz="1800" dirty="0">
                <a:effectLst/>
              </a:rPr>
            </a:br>
            <a:endParaRPr lang="uk-UA" sz="1800" dirty="0"/>
          </a:p>
        </p:txBody>
      </p:sp>
    </p:spTree>
    <p:extLst>
      <p:ext uri="{BB962C8B-B14F-4D97-AF65-F5344CB8AC3E}">
        <p14:creationId xmlns:p14="http://schemas.microsoft.com/office/powerpoint/2010/main" val="3873088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109728" indent="0" algn="just">
              <a:buNone/>
            </a:pPr>
            <a:r>
              <a:rPr lang="uk-UA" sz="1600" b="1" dirty="0"/>
              <a:t>Для того, щоб </a:t>
            </a:r>
            <a:r>
              <a:rPr lang="uk-UA" sz="1600" b="1" dirty="0" smtClean="0"/>
              <a:t>об’єктивно </a:t>
            </a:r>
            <a:r>
              <a:rPr lang="uk-UA" sz="1600" b="1" dirty="0"/>
              <a:t>відображати реальні інтереси мешканців, до основного складу учасників рекомендується включити представників різних груп та верств населення:</a:t>
            </a:r>
          </a:p>
          <a:p>
            <a:pPr lvl="0" algn="just"/>
            <a:r>
              <a:rPr lang="uk-UA" sz="1600" b="1" dirty="0"/>
              <a:t>органів самоврядування;</a:t>
            </a:r>
          </a:p>
          <a:p>
            <a:pPr lvl="0" algn="just"/>
            <a:r>
              <a:rPr lang="uk-UA" sz="1600" b="1" dirty="0"/>
              <a:t>місцевої адміністрації;</a:t>
            </a:r>
          </a:p>
          <a:p>
            <a:pPr lvl="0" algn="just"/>
            <a:r>
              <a:rPr lang="uk-UA" sz="1600" b="1" dirty="0"/>
              <a:t>промислових підприємств та інших бізнес-структур;</a:t>
            </a:r>
          </a:p>
          <a:p>
            <a:pPr lvl="0" algn="just"/>
            <a:r>
              <a:rPr lang="uk-UA" sz="1600" b="1" dirty="0"/>
              <a:t>громадських організацій;</a:t>
            </a:r>
          </a:p>
          <a:p>
            <a:pPr lvl="0" algn="just"/>
            <a:r>
              <a:rPr lang="uk-UA" sz="1600" b="1" dirty="0"/>
              <a:t>місцевих і регіональних державних екологічних </a:t>
            </a:r>
            <a:r>
              <a:rPr lang="uk-UA" sz="1600" b="1" dirty="0" smtClean="0"/>
              <a:t>служб, контролю </a:t>
            </a:r>
            <a:r>
              <a:rPr lang="uk-UA" sz="1600" b="1" dirty="0"/>
              <a:t>санітарного стану;</a:t>
            </a:r>
          </a:p>
          <a:p>
            <a:pPr lvl="0" algn="just"/>
            <a:r>
              <a:rPr lang="uk-UA" sz="1600" b="1" dirty="0"/>
              <a:t>житлово-комунальних господарств;</a:t>
            </a:r>
          </a:p>
          <a:p>
            <a:pPr lvl="0" algn="just"/>
            <a:r>
              <a:rPr lang="uk-UA" sz="1600" b="1" dirty="0"/>
              <a:t>органів охорони здоров’я;</a:t>
            </a:r>
          </a:p>
          <a:p>
            <a:pPr lvl="0" algn="just"/>
            <a:r>
              <a:rPr lang="uk-UA" sz="1600" b="1" dirty="0"/>
              <a:t>учбових і науково-дослідних організацій та установ, учителів включно;</a:t>
            </a:r>
          </a:p>
          <a:p>
            <a:pPr lvl="0" algn="just"/>
            <a:r>
              <a:rPr lang="uk-UA" sz="1600" b="1" dirty="0"/>
              <a:t>представників ЗМІ;</a:t>
            </a:r>
          </a:p>
          <a:p>
            <a:pPr lvl="0" algn="just"/>
            <a:r>
              <a:rPr lang="uk-UA" sz="1600" b="1" dirty="0"/>
              <a:t>пересічних мешканців, які стурбовані долею свого </a:t>
            </a:r>
            <a:r>
              <a:rPr lang="uk-UA" sz="1600" b="1" dirty="0" smtClean="0"/>
              <a:t>району.</a:t>
            </a:r>
            <a:endParaRPr lang="uk-UA" sz="1600" b="1" dirty="0"/>
          </a:p>
          <a:p>
            <a:pPr marL="109728" indent="0" algn="just">
              <a:buNone/>
            </a:pPr>
            <a:r>
              <a:rPr lang="uk-UA" sz="1600" b="1" dirty="0"/>
              <a:t>Основний склад учасників – головний чинник успішної реалізації МПДОНПС. Водночас це максимально відкрита структура: кожний бажаючий може взяти участь у роботі зі створення МПДОНПС.</a:t>
            </a:r>
          </a:p>
          <a:p>
            <a:pPr algn="just"/>
            <a:endParaRPr lang="uk-UA" sz="1600" b="1" dirty="0"/>
          </a:p>
        </p:txBody>
      </p:sp>
      <p:sp>
        <p:nvSpPr>
          <p:cNvPr id="3" name="Заголовок 2"/>
          <p:cNvSpPr>
            <a:spLocks noGrp="1"/>
          </p:cNvSpPr>
          <p:nvPr>
            <p:ph type="title"/>
          </p:nvPr>
        </p:nvSpPr>
        <p:spPr/>
        <p:txBody>
          <a:bodyPr>
            <a:normAutofit/>
          </a:bodyPr>
          <a:lstStyle/>
          <a:p>
            <a:pPr algn="ctr"/>
            <a:r>
              <a:rPr lang="uk-UA" sz="1800" dirty="0">
                <a:effectLst/>
              </a:rPr>
              <a:t>ФОРМУВАННЯ ОСНОВНОГО СКЛАДУ УЧАСНИКІВ МПДОНПС</a:t>
            </a:r>
            <a:r>
              <a:rPr lang="uk-UA" sz="1600" dirty="0">
                <a:effectLst/>
              </a:rPr>
              <a:t/>
            </a:r>
            <a:br>
              <a:rPr lang="uk-UA" sz="1600" dirty="0">
                <a:effectLst/>
              </a:rPr>
            </a:br>
            <a:endParaRPr lang="uk-UA" sz="1600" dirty="0"/>
          </a:p>
        </p:txBody>
      </p:sp>
    </p:spTree>
    <p:extLst>
      <p:ext uri="{BB962C8B-B14F-4D97-AF65-F5344CB8AC3E}">
        <p14:creationId xmlns:p14="http://schemas.microsoft.com/office/powerpoint/2010/main" val="1457179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109728" indent="0" algn="just">
              <a:buNone/>
            </a:pPr>
            <a:r>
              <a:rPr lang="uk-UA" sz="1800" b="1" dirty="0"/>
              <a:t>Саме на робочих засіданнях основного складу учасників рекомендується здійснювати основну діяльність за програмою МПДОНПС:</a:t>
            </a:r>
          </a:p>
          <a:p>
            <a:pPr lvl="0" algn="just"/>
            <a:r>
              <a:rPr lang="uk-UA" sz="1800" b="1" dirty="0"/>
              <a:t>проведення ідентифікації екологічних проблем;</a:t>
            </a:r>
          </a:p>
          <a:p>
            <a:pPr lvl="0" algn="just"/>
            <a:r>
              <a:rPr lang="uk-UA" sz="1800" b="1" dirty="0" err="1"/>
              <a:t>ранжування</a:t>
            </a:r>
            <a:r>
              <a:rPr lang="uk-UA" sz="1800" b="1" dirty="0"/>
              <a:t> та </a:t>
            </a:r>
            <a:r>
              <a:rPr lang="uk-UA" sz="1800" b="1" dirty="0" err="1"/>
              <a:t>пріоритезація</a:t>
            </a:r>
            <a:r>
              <a:rPr lang="uk-UA" sz="1800" b="1" dirty="0"/>
              <a:t> проблем;</a:t>
            </a:r>
          </a:p>
          <a:p>
            <a:pPr lvl="0" algn="just"/>
            <a:r>
              <a:rPr lang="uk-UA" sz="1800" b="1" dirty="0"/>
              <a:t>аналіз причин та наслідків;</a:t>
            </a:r>
          </a:p>
          <a:p>
            <a:pPr lvl="0" algn="just"/>
            <a:r>
              <a:rPr lang="uk-UA" sz="1800" b="1" dirty="0"/>
              <a:t>формулювання цілей та завдань;</a:t>
            </a:r>
          </a:p>
          <a:p>
            <a:pPr lvl="0" algn="just"/>
            <a:r>
              <a:rPr lang="uk-UA" sz="1800" b="1" dirty="0"/>
              <a:t>розробка заходів та пропозицій, які дозволять нейтралізувати або зменшити вплив негативних чинників на навколишнє природне середовище;</a:t>
            </a:r>
          </a:p>
          <a:p>
            <a:pPr lvl="0" algn="just"/>
            <a:r>
              <a:rPr lang="uk-UA" sz="1800" b="1" dirty="0"/>
              <a:t>погодження та передача МПДОНПС місцевим органам влади;</a:t>
            </a:r>
          </a:p>
          <a:p>
            <a:pPr lvl="0" algn="just"/>
            <a:r>
              <a:rPr lang="uk-UA" sz="1800" b="1" dirty="0"/>
              <a:t>моніторинг реалізації заходів, передбачених МПДОНПС.</a:t>
            </a:r>
          </a:p>
          <a:p>
            <a:endParaRPr lang="uk-UA" sz="1600" dirty="0"/>
          </a:p>
        </p:txBody>
      </p:sp>
      <p:sp>
        <p:nvSpPr>
          <p:cNvPr id="3" name="Заголовок 2"/>
          <p:cNvSpPr>
            <a:spLocks noGrp="1"/>
          </p:cNvSpPr>
          <p:nvPr>
            <p:ph type="title"/>
          </p:nvPr>
        </p:nvSpPr>
        <p:spPr/>
        <p:txBody>
          <a:bodyPr>
            <a:normAutofit/>
          </a:bodyPr>
          <a:lstStyle/>
          <a:p>
            <a:pPr algn="ctr"/>
            <a:r>
              <a:rPr lang="uk-UA" sz="1800" dirty="0">
                <a:effectLst/>
              </a:rPr>
              <a:t>МЕТА ДІЯЛЬНОСТІ ОСНОВНОГО СКЛАДУ УЧАСТНИКІВ МПДОНПС</a:t>
            </a:r>
            <a:br>
              <a:rPr lang="uk-UA" sz="1800" dirty="0">
                <a:effectLst/>
              </a:rPr>
            </a:br>
            <a:endParaRPr lang="uk-UA" sz="1800" dirty="0"/>
          </a:p>
        </p:txBody>
      </p:sp>
    </p:spTree>
    <p:extLst>
      <p:ext uri="{BB962C8B-B14F-4D97-AF65-F5344CB8AC3E}">
        <p14:creationId xmlns:p14="http://schemas.microsoft.com/office/powerpoint/2010/main" val="1870348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109728" indent="0" algn="just">
              <a:buNone/>
            </a:pPr>
            <a:r>
              <a:rPr lang="uk-UA" sz="1800" b="1" dirty="0" smtClean="0"/>
              <a:t>На початковому </a:t>
            </a:r>
            <a:r>
              <a:rPr lang="uk-UA" sz="1800" b="1" dirty="0"/>
              <a:t>етапі діяльності визначити конкретні правила діяльності всіх учасників процесу МПДОНПС.</a:t>
            </a:r>
          </a:p>
          <a:p>
            <a:pPr algn="just"/>
            <a:r>
              <a:rPr lang="uk-UA" sz="1800" b="1" dirty="0"/>
              <a:t>Необхідний    мінімум – це організатор (керівник, координатор) і адміністратор (відповідальний секретар</a:t>
            </a:r>
            <a:r>
              <a:rPr lang="uk-UA" sz="1800" b="1" dirty="0" smtClean="0"/>
              <a:t>)</a:t>
            </a:r>
          </a:p>
          <a:p>
            <a:pPr marL="109728" indent="0" algn="just">
              <a:buNone/>
            </a:pPr>
            <a:r>
              <a:rPr lang="uk-UA" sz="1800" b="1" dirty="0"/>
              <a:t>Основні завдання організатора:</a:t>
            </a:r>
          </a:p>
          <a:p>
            <a:pPr lvl="0" algn="just"/>
            <a:r>
              <a:rPr lang="uk-UA" sz="1800" b="1" dirty="0"/>
              <a:t>забезпечує роботу основного складу учасників;</a:t>
            </a:r>
          </a:p>
          <a:p>
            <a:pPr lvl="0" algn="just"/>
            <a:r>
              <a:rPr lang="uk-UA" sz="1800" b="1" dirty="0"/>
              <a:t>забезпечує координацію та взаємодію між всіма учасниками процесу створення МПДОНПС (державні структури, бізнесові структури і громадськість);</a:t>
            </a:r>
          </a:p>
          <a:p>
            <a:pPr lvl="0" algn="just"/>
            <a:r>
              <a:rPr lang="uk-UA" sz="1800" b="1" dirty="0"/>
              <a:t>веде переговори про забезпечення фінансування, технічних та інших засобів, необхідних для діяльності основного складу учасників;</a:t>
            </a:r>
          </a:p>
          <a:p>
            <a:pPr lvl="0" algn="just"/>
            <a:r>
              <a:rPr lang="uk-UA" sz="1800" b="1" dirty="0"/>
              <a:t>запрошує спеціалістів для проведення засідань, консультацій тощо;</a:t>
            </a:r>
          </a:p>
          <a:p>
            <a:pPr lvl="0" algn="just"/>
            <a:r>
              <a:rPr lang="uk-UA" sz="1800" b="1" dirty="0"/>
              <a:t>створює умови для виконання плану діяльності основного складу учасників і контролює процес реалізації заходів МПДОНПС; </a:t>
            </a:r>
          </a:p>
          <a:p>
            <a:pPr lvl="0" algn="just"/>
            <a:r>
              <a:rPr lang="uk-UA" sz="1800" b="1" dirty="0"/>
              <a:t>підтримує і розвиває контакти зі ЗМІ та всіма зацікавленими сторонами.</a:t>
            </a:r>
          </a:p>
          <a:p>
            <a:pPr algn="just"/>
            <a:endParaRPr lang="uk-UA" sz="1800" b="1" dirty="0"/>
          </a:p>
        </p:txBody>
      </p:sp>
      <p:sp>
        <p:nvSpPr>
          <p:cNvPr id="3" name="Заголовок 2"/>
          <p:cNvSpPr>
            <a:spLocks noGrp="1"/>
          </p:cNvSpPr>
          <p:nvPr>
            <p:ph type="title"/>
          </p:nvPr>
        </p:nvSpPr>
        <p:spPr/>
        <p:txBody>
          <a:bodyPr>
            <a:normAutofit/>
          </a:bodyPr>
          <a:lstStyle/>
          <a:p>
            <a:pPr algn="ctr"/>
            <a:r>
              <a:rPr lang="ru-RU" sz="1800" dirty="0">
                <a:effectLst/>
              </a:rPr>
              <a:t>ОРГАНІЗАЦІЯ РОБОТИ ОСНОВНОГО СКЛАДУ УЧАСНИКІВ МПДОНПС</a:t>
            </a:r>
            <a:endParaRPr lang="uk-UA" sz="1800" dirty="0"/>
          </a:p>
        </p:txBody>
      </p:sp>
    </p:spTree>
    <p:extLst>
      <p:ext uri="{BB962C8B-B14F-4D97-AF65-F5344CB8AC3E}">
        <p14:creationId xmlns:p14="http://schemas.microsoft.com/office/powerpoint/2010/main" val="2173284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109728" indent="0" algn="just">
              <a:buNone/>
            </a:pPr>
            <a:r>
              <a:rPr lang="uk-UA" sz="1800" b="1" dirty="0"/>
              <a:t>Від самого початку роботи рекомендується розробити й затвердити формальні процедури: хто веде протокол засідання, ким затверджується цей протокол, яка кількість учасників засідання є кворумом, як приймаються </a:t>
            </a:r>
            <a:r>
              <a:rPr lang="uk-UA" sz="1800" b="1" dirty="0" smtClean="0"/>
              <a:t>рішення тощо</a:t>
            </a:r>
            <a:endParaRPr lang="uk-UA" sz="1800" b="1" dirty="0"/>
          </a:p>
          <a:p>
            <a:pPr marL="109728" indent="0" algn="just">
              <a:buNone/>
            </a:pPr>
            <a:r>
              <a:rPr lang="uk-UA" sz="1800" b="1" dirty="0"/>
              <a:t>Істотно підвищити ефективність кожного засідання, що проводиться в рамках МПДОНПС, можна за рахунок запрошення в ролі ведучих (англ. термін «модератор») сторонніх людей.</a:t>
            </a:r>
          </a:p>
          <a:p>
            <a:pPr algn="just"/>
            <a:r>
              <a:rPr lang="uk-UA" sz="1800" b="1" dirty="0"/>
              <a:t>Ведучий – це спеціально підготовлена людина, яка веде засідання, стежить за дотриманням регламенту і скеровує дискусії, що виникають, у конструктивне русло. Ведучий – це нейтральна сторона, його вказівки щодо регламенту і процедури засідання виконують усі учасники засідання.</a:t>
            </a:r>
          </a:p>
          <a:p>
            <a:pPr marL="109728" indent="0" algn="just">
              <a:buNone/>
            </a:pPr>
            <a:r>
              <a:rPr lang="uk-UA" sz="1800" b="1" dirty="0"/>
              <a:t>У ведучого дуже важлива роль, від нього залежить, наскільки коректно й ефективно будуть проходити всі засідання.</a:t>
            </a:r>
          </a:p>
          <a:p>
            <a:pPr marL="109728" indent="0" algn="just">
              <a:buNone/>
            </a:pPr>
            <a:endParaRPr lang="uk-UA" sz="1600" dirty="0"/>
          </a:p>
        </p:txBody>
      </p:sp>
      <p:sp>
        <p:nvSpPr>
          <p:cNvPr id="3" name="Заголовок 2"/>
          <p:cNvSpPr>
            <a:spLocks noGrp="1"/>
          </p:cNvSpPr>
          <p:nvPr>
            <p:ph type="title"/>
          </p:nvPr>
        </p:nvSpPr>
        <p:spPr/>
        <p:txBody>
          <a:bodyPr>
            <a:normAutofit/>
          </a:bodyPr>
          <a:lstStyle/>
          <a:p>
            <a:pPr algn="ctr"/>
            <a:r>
              <a:rPr lang="ru-RU" sz="1800" dirty="0">
                <a:effectLst/>
              </a:rPr>
              <a:t>РЕКОМЕНДАЦІЇ З ОРГАНІЗАЦІЇ ЗАСІДАНЬ ОСНОВНОГО СКЛАДУ УЧАСНИКІВ</a:t>
            </a:r>
            <a:endParaRPr lang="uk-UA" sz="1800" dirty="0"/>
          </a:p>
        </p:txBody>
      </p:sp>
    </p:spTree>
    <p:extLst>
      <p:ext uri="{BB962C8B-B14F-4D97-AF65-F5344CB8AC3E}">
        <p14:creationId xmlns:p14="http://schemas.microsoft.com/office/powerpoint/2010/main" val="2366001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109728" indent="0" algn="just">
              <a:buNone/>
            </a:pPr>
            <a:r>
              <a:rPr lang="uk-UA" sz="1800" b="1" dirty="0"/>
              <a:t>Протягом усього часу здійснення робіт зі створення МПДОНПС рекомендується проводити інформаційну кампанію, яка пропагує програмні дії та заходи.</a:t>
            </a:r>
          </a:p>
          <a:p>
            <a:pPr marL="109728" indent="0" algn="just">
              <a:buNone/>
            </a:pPr>
            <a:r>
              <a:rPr lang="uk-UA" sz="1800" b="1" dirty="0"/>
              <a:t>Розроблений план роботи основного складу учасників міститиме </a:t>
            </a:r>
            <a:r>
              <a:rPr lang="uk-UA" sz="1800" b="1" dirty="0">
                <a:solidFill>
                  <a:srgbClr val="C00000"/>
                </a:solidFill>
              </a:rPr>
              <a:t>стратегію популяризації та висвітлення проекту</a:t>
            </a:r>
            <a:r>
              <a:rPr lang="uk-UA" sz="1800" b="1" dirty="0" smtClean="0"/>
              <a:t>.</a:t>
            </a:r>
          </a:p>
          <a:p>
            <a:pPr lvl="0" algn="just"/>
            <a:r>
              <a:rPr lang="uk-UA" sz="1800" b="1" dirty="0"/>
              <a:t>регулярна публікація інформаційних матеріалів про всі види діяльності з підготовки й реалізації МПДОНПС;</a:t>
            </a:r>
          </a:p>
          <a:p>
            <a:pPr lvl="0" algn="just"/>
            <a:r>
              <a:rPr lang="uk-UA" sz="1800" b="1" dirty="0"/>
              <a:t>постійна взаємодія з місцевими і регіональними ЗМІ, особливо з друкованими виданнями;</a:t>
            </a:r>
          </a:p>
          <a:p>
            <a:pPr lvl="0" algn="just"/>
            <a:r>
              <a:rPr lang="uk-UA" sz="1800" b="1" dirty="0"/>
              <a:t>проведення конкурсів, опитувань, анкетувань, круглих столів, прес-конференцій;</a:t>
            </a:r>
          </a:p>
          <a:p>
            <a:pPr lvl="0" algn="just"/>
            <a:r>
              <a:rPr lang="uk-UA" sz="1800" b="1" dirty="0"/>
              <a:t>забезпечення більшої доступності інформації для широких прошарків населення;</a:t>
            </a:r>
          </a:p>
          <a:p>
            <a:pPr lvl="0" algn="just"/>
            <a:r>
              <a:rPr lang="uk-UA" sz="1800" b="1" dirty="0"/>
              <a:t>надання достовірних даних про реальні екологічні загрози й наслідки їх впливу для інформування населення через ЗМІ та/чи Інтернет.</a:t>
            </a:r>
          </a:p>
        </p:txBody>
      </p:sp>
      <p:sp>
        <p:nvSpPr>
          <p:cNvPr id="3" name="Заголовок 2"/>
          <p:cNvSpPr>
            <a:spLocks noGrp="1"/>
          </p:cNvSpPr>
          <p:nvPr>
            <p:ph type="title"/>
          </p:nvPr>
        </p:nvSpPr>
        <p:spPr/>
        <p:txBody>
          <a:bodyPr>
            <a:normAutofit/>
          </a:bodyPr>
          <a:lstStyle/>
          <a:p>
            <a:pPr algn="ctr"/>
            <a:r>
              <a:rPr lang="ru-RU" sz="1800" dirty="0">
                <a:effectLst/>
              </a:rPr>
              <a:t>ІНФОРМАЦІЙНА ПІДТРИМКА ДІЯЛЬНОСТІ ОСНОВНОГО СКЛАДУ УЧАСНИКІВ</a:t>
            </a:r>
            <a:endParaRPr lang="uk-UA" sz="1800" dirty="0"/>
          </a:p>
        </p:txBody>
      </p:sp>
    </p:spTree>
    <p:extLst>
      <p:ext uri="{BB962C8B-B14F-4D97-AF65-F5344CB8AC3E}">
        <p14:creationId xmlns:p14="http://schemas.microsoft.com/office/powerpoint/2010/main" val="1061369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109728" indent="0" algn="just">
              <a:buNone/>
            </a:pPr>
            <a:r>
              <a:rPr lang="uk-UA" sz="1800" b="1" dirty="0"/>
              <a:t>Узагальнена оцінка наявної ситуації необхідна для того, щоб під час розробки заходів МПДОНПС спрямованих на покращення довкілля, врахувати реальний стан справ і орієнтуватися на ресурси й можливості, які є в цьому регіоні.</a:t>
            </a:r>
          </a:p>
          <a:p>
            <a:pPr algn="just"/>
            <a:r>
              <a:rPr lang="uk-UA" sz="1800" b="1" dirty="0"/>
              <a:t>інформацію про стан довкілля: </a:t>
            </a:r>
            <a:r>
              <a:rPr lang="uk-UA" sz="1800" b="1" i="1" dirty="0"/>
              <a:t>Клімат та метеорологічні фактори</a:t>
            </a:r>
            <a:r>
              <a:rPr lang="uk-UA" sz="1800" b="1" dirty="0"/>
              <a:t> </a:t>
            </a:r>
            <a:r>
              <a:rPr lang="uk-UA" sz="1800" b="1" i="1" dirty="0"/>
              <a:t>Рельєф:</a:t>
            </a:r>
            <a:r>
              <a:rPr lang="uk-UA" sz="1800" b="1" dirty="0"/>
              <a:t> </a:t>
            </a:r>
            <a:r>
              <a:rPr lang="uk-UA" sz="1800" b="1" i="1" dirty="0"/>
              <a:t>Гірничо-геологічні умови:</a:t>
            </a:r>
            <a:r>
              <a:rPr lang="uk-UA" sz="1800" b="1" dirty="0"/>
              <a:t> мінеральні ресурси, оцінка достатності мінерально-сировинних ресурсів для комплексного розвитку місцевої промислової інфраструктури. </a:t>
            </a:r>
          </a:p>
          <a:p>
            <a:pPr algn="just"/>
            <a:r>
              <a:rPr lang="uk-UA" sz="1800" b="1" i="1" dirty="0"/>
              <a:t>Водні об'єкти:</a:t>
            </a:r>
            <a:r>
              <a:rPr lang="uk-UA" sz="1800" b="1" dirty="0"/>
              <a:t> </a:t>
            </a:r>
            <a:r>
              <a:rPr lang="uk-UA" sz="1800" b="1" i="1" dirty="0"/>
              <a:t>Ґрунти та їх характеристика Лісові ресурси Тваринний світ</a:t>
            </a:r>
            <a:r>
              <a:rPr lang="uk-UA" sz="1800" b="1" i="1" dirty="0" smtClean="0"/>
              <a:t>: Населення </a:t>
            </a:r>
            <a:r>
              <a:rPr lang="uk-UA" sz="1800" b="1" i="1" dirty="0"/>
              <a:t>і соціально-економічна сфера:</a:t>
            </a:r>
            <a:r>
              <a:rPr lang="uk-UA" sz="1800" b="1" dirty="0"/>
              <a:t> коротка інформація про </a:t>
            </a:r>
            <a:r>
              <a:rPr lang="uk-UA" sz="1800" b="1" dirty="0" smtClean="0"/>
              <a:t>населення </a:t>
            </a:r>
            <a:r>
              <a:rPr lang="uk-UA" sz="1800" b="1" dirty="0"/>
              <a:t>та соціально-економічні умови його </a:t>
            </a:r>
            <a:r>
              <a:rPr lang="uk-UA" sz="1800" b="1" dirty="0" smtClean="0"/>
              <a:t>проживання</a:t>
            </a:r>
          </a:p>
          <a:p>
            <a:pPr algn="just"/>
            <a:r>
              <a:rPr lang="uk-UA" sz="1800" b="1" i="1" dirty="0"/>
              <a:t>Промислове виробництво:</a:t>
            </a:r>
            <a:r>
              <a:rPr lang="uk-UA" sz="1800" b="1" dirty="0"/>
              <a:t> рекомендується збирати і аналізувати всю доступну інформацію про </a:t>
            </a:r>
            <a:r>
              <a:rPr lang="uk-UA" sz="1800" b="1" dirty="0" smtClean="0"/>
              <a:t>підприємства та його вплив на довкілля</a:t>
            </a:r>
          </a:p>
          <a:p>
            <a:pPr algn="just"/>
            <a:r>
              <a:rPr lang="uk-UA" sz="1800" b="1" i="1" dirty="0"/>
              <a:t>Сільськогосподарське виробництво Комунальне господарство:</a:t>
            </a:r>
            <a:r>
              <a:rPr lang="uk-UA" sz="1800" b="1" dirty="0"/>
              <a:t> </a:t>
            </a:r>
            <a:r>
              <a:rPr lang="uk-UA" sz="1800" b="1" i="1" dirty="0"/>
              <a:t>Транспорт</a:t>
            </a:r>
            <a:r>
              <a:rPr lang="uk-UA" sz="1800" b="1" dirty="0"/>
              <a:t> </a:t>
            </a:r>
            <a:r>
              <a:rPr lang="uk-UA" sz="1800" b="1" i="1" dirty="0"/>
              <a:t>Рекреація</a:t>
            </a:r>
            <a:r>
              <a:rPr lang="uk-UA" sz="1800" b="1" i="1" dirty="0" smtClean="0"/>
              <a:t>: Туризм: </a:t>
            </a:r>
            <a:r>
              <a:rPr lang="uk-UA" sz="1800" b="1" dirty="0"/>
              <a:t>М</a:t>
            </a:r>
            <a:r>
              <a:rPr lang="uk-UA" sz="1800" b="1" dirty="0" smtClean="0"/>
              <a:t>асштаби </a:t>
            </a:r>
            <a:r>
              <a:rPr lang="uk-UA" sz="1800" b="1" dirty="0"/>
              <a:t>впливу на компоненти природного середовища</a:t>
            </a:r>
            <a:r>
              <a:rPr lang="uk-UA" sz="1600" dirty="0"/>
              <a:t>: </a:t>
            </a:r>
          </a:p>
          <a:p>
            <a:pPr algn="just"/>
            <a:endParaRPr lang="uk-UA" sz="1600" dirty="0"/>
          </a:p>
        </p:txBody>
      </p:sp>
      <p:sp>
        <p:nvSpPr>
          <p:cNvPr id="3" name="Заголовок 2"/>
          <p:cNvSpPr>
            <a:spLocks noGrp="1"/>
          </p:cNvSpPr>
          <p:nvPr>
            <p:ph type="title"/>
          </p:nvPr>
        </p:nvSpPr>
        <p:spPr/>
        <p:txBody>
          <a:bodyPr>
            <a:normAutofit/>
          </a:bodyPr>
          <a:lstStyle/>
          <a:p>
            <a:pPr algn="ctr"/>
            <a:r>
              <a:rPr lang="ru-RU" sz="1800" dirty="0">
                <a:effectLst/>
              </a:rPr>
              <a:t>ОЦІНКА НАЯВНИХ РЕСУРСІВ ТА МОЖЛИВОСТЕЙ ЩОДО МПДОНПС </a:t>
            </a:r>
            <a:endParaRPr lang="uk-UA" sz="1800" dirty="0"/>
          </a:p>
        </p:txBody>
      </p:sp>
    </p:spTree>
    <p:extLst>
      <p:ext uri="{BB962C8B-B14F-4D97-AF65-F5344CB8AC3E}">
        <p14:creationId xmlns:p14="http://schemas.microsoft.com/office/powerpoint/2010/main" val="16770589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109728" indent="0" algn="just">
              <a:buNone/>
            </a:pPr>
            <a:r>
              <a:rPr lang="uk-UA" sz="2000" b="1" dirty="0"/>
              <a:t>Учасникам МПДОНПС рекомендовано складати список усіх наявних на цій території екологічних проблем.  </a:t>
            </a:r>
            <a:endParaRPr lang="uk-UA" sz="2000" b="1" dirty="0" smtClean="0"/>
          </a:p>
          <a:p>
            <a:pPr marL="109728" indent="0" algn="just">
              <a:buNone/>
            </a:pPr>
            <a:r>
              <a:rPr lang="uk-UA" sz="2000" b="1" dirty="0"/>
              <a:t>Не треба поділяти проблеми на маленькі чи великі. Виявлені проблеми можуть мати глобальний характер, наприклад, зміна клімату. Деякі проблеми стосуються тільки мешканців окремої вулиці, наприклад, смітник, який забруднює ґрунтові води. </a:t>
            </a:r>
          </a:p>
          <a:p>
            <a:pPr marL="109728" indent="0" algn="just">
              <a:buNone/>
            </a:pPr>
            <a:r>
              <a:rPr lang="uk-UA" sz="2000" b="1" dirty="0"/>
              <a:t> Чим більше виявлено проблем, тим менша імовірність того, що якась проблема залишиться неврахованою.</a:t>
            </a:r>
          </a:p>
          <a:p>
            <a:pPr marL="109728" indent="0" algn="just">
              <a:buNone/>
            </a:pPr>
            <a:r>
              <a:rPr lang="uk-UA" sz="2000" b="1" dirty="0"/>
              <a:t>Початковий список існуючих проблем рекомендується надалі розширюватися і доповнюватися за рахунок виявлення нових проблем і загроз.</a:t>
            </a:r>
          </a:p>
          <a:p>
            <a:pPr algn="just"/>
            <a:endParaRPr lang="uk-UA" sz="2000" b="1" dirty="0"/>
          </a:p>
        </p:txBody>
      </p:sp>
      <p:sp>
        <p:nvSpPr>
          <p:cNvPr id="3" name="Заголовок 2"/>
          <p:cNvSpPr>
            <a:spLocks noGrp="1"/>
          </p:cNvSpPr>
          <p:nvPr>
            <p:ph type="title"/>
          </p:nvPr>
        </p:nvSpPr>
        <p:spPr/>
        <p:txBody>
          <a:bodyPr>
            <a:normAutofit/>
          </a:bodyPr>
          <a:lstStyle/>
          <a:p>
            <a:pPr algn="ctr"/>
            <a:r>
              <a:rPr lang="ru-RU" sz="1800" dirty="0">
                <a:effectLst/>
              </a:rPr>
              <a:t>ІДЕНТИФІКАЦІЯ ПРОБЛЕМ</a:t>
            </a:r>
            <a:endParaRPr lang="uk-UA" sz="1800" dirty="0"/>
          </a:p>
        </p:txBody>
      </p:sp>
    </p:spTree>
    <p:extLst>
      <p:ext uri="{BB962C8B-B14F-4D97-AF65-F5344CB8AC3E}">
        <p14:creationId xmlns:p14="http://schemas.microsoft.com/office/powerpoint/2010/main" val="26110545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109728" indent="0" algn="just">
              <a:buNone/>
            </a:pPr>
            <a:r>
              <a:rPr lang="uk-UA" sz="2000" b="1" dirty="0"/>
              <a:t>Для кожної виявленої проблеми рекомендується визначити:</a:t>
            </a:r>
          </a:p>
          <a:p>
            <a:pPr lvl="0" algn="just"/>
            <a:r>
              <a:rPr lang="uk-UA" sz="2000" b="1" dirty="0"/>
              <a:t>причину негативного впливу;</a:t>
            </a:r>
          </a:p>
          <a:p>
            <a:pPr lvl="0" algn="just"/>
            <a:r>
              <a:rPr lang="uk-UA" sz="2000" b="1" dirty="0"/>
              <a:t>об’єкти впливу (здоров’я, якість життя, навколишнє природне середовище);</a:t>
            </a:r>
          </a:p>
          <a:p>
            <a:pPr lvl="0" algn="just"/>
            <a:r>
              <a:rPr lang="uk-UA" sz="2000" b="1" dirty="0"/>
              <a:t>першоджерело впливу;</a:t>
            </a:r>
          </a:p>
          <a:p>
            <a:pPr lvl="0" algn="just"/>
            <a:r>
              <a:rPr lang="uk-UA" sz="2000" b="1" dirty="0"/>
              <a:t>територію, на яку здійснюється вплив;</a:t>
            </a:r>
          </a:p>
          <a:p>
            <a:pPr lvl="0" algn="just"/>
            <a:r>
              <a:rPr lang="uk-UA" sz="2000" b="1" dirty="0"/>
              <a:t>кількість людей, які потрапляють під вплив;</a:t>
            </a:r>
          </a:p>
          <a:p>
            <a:pPr lvl="0" algn="just"/>
            <a:r>
              <a:rPr lang="uk-UA" sz="2000" b="1" dirty="0"/>
              <a:t>тривалість та частоту негативного впливу.</a:t>
            </a:r>
          </a:p>
          <a:p>
            <a:pPr algn="just"/>
            <a:endParaRPr lang="uk-UA" sz="1600" dirty="0"/>
          </a:p>
        </p:txBody>
      </p:sp>
      <p:sp>
        <p:nvSpPr>
          <p:cNvPr id="3" name="Заголовок 2"/>
          <p:cNvSpPr>
            <a:spLocks noGrp="1"/>
          </p:cNvSpPr>
          <p:nvPr>
            <p:ph type="title"/>
          </p:nvPr>
        </p:nvSpPr>
        <p:spPr/>
        <p:txBody>
          <a:bodyPr>
            <a:normAutofit/>
          </a:bodyPr>
          <a:lstStyle/>
          <a:p>
            <a:pPr algn="ctr"/>
            <a:r>
              <a:rPr lang="uk-UA" sz="1800" dirty="0" smtClean="0">
                <a:effectLst/>
              </a:rPr>
              <a:t>АНАЛІЗ СИТУАЦІЇ</a:t>
            </a:r>
            <a:r>
              <a:rPr lang="uk-UA" dirty="0">
                <a:effectLst/>
              </a:rPr>
              <a:t/>
            </a:r>
            <a:br>
              <a:rPr lang="uk-UA" dirty="0">
                <a:effectLst/>
              </a:rPr>
            </a:br>
            <a:endParaRPr lang="uk-UA" dirty="0"/>
          </a:p>
        </p:txBody>
      </p:sp>
    </p:spTree>
    <p:extLst>
      <p:ext uri="{BB962C8B-B14F-4D97-AF65-F5344CB8AC3E}">
        <p14:creationId xmlns:p14="http://schemas.microsoft.com/office/powerpoint/2010/main" val="3381720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109728" indent="0" algn="just">
              <a:buNone/>
            </a:pPr>
            <a:r>
              <a:rPr lang="uk-UA" sz="1800" b="1" dirty="0" smtClean="0"/>
              <a:t>Існує законодавчий </a:t>
            </a:r>
            <a:r>
              <a:rPr lang="uk-UA" sz="1800" b="1" dirty="0"/>
              <a:t>розподіл </a:t>
            </a:r>
            <a:r>
              <a:rPr lang="uk-UA" sz="1800" b="1" dirty="0" smtClean="0"/>
              <a:t>повноважень та </a:t>
            </a:r>
            <a:r>
              <a:rPr lang="uk-UA" sz="1800" b="1" dirty="0"/>
              <a:t>фінансово-економічної бази між загальнодержавним і місцевими рівнями</a:t>
            </a:r>
          </a:p>
          <a:p>
            <a:pPr marL="109728" indent="0" algn="just">
              <a:buNone/>
            </a:pPr>
            <a:r>
              <a:rPr lang="uk-UA" sz="1800" b="1" dirty="0" smtClean="0"/>
              <a:t>Центр </a:t>
            </a:r>
            <a:r>
              <a:rPr lang="uk-UA" sz="1800" b="1" dirty="0"/>
              <a:t>ваги управління у сфері охорони довкілля необхідно перенести на місцевий </a:t>
            </a:r>
            <a:r>
              <a:rPr lang="uk-UA" sz="1800" b="1" dirty="0" smtClean="0"/>
              <a:t>рівень </a:t>
            </a:r>
            <a:endParaRPr lang="uk-UA" sz="1800" b="1" dirty="0"/>
          </a:p>
          <a:p>
            <a:pPr marL="109728" indent="0" algn="just">
              <a:buNone/>
            </a:pPr>
            <a:r>
              <a:rPr lang="uk-UA" sz="1800" b="1" dirty="0"/>
              <a:t>Саме на рівні місцевих громад досягається більша ефективність, як прийняття управлінських рішень з питань охорони навколишнього природного середовища, так і результативність їх впровадження.</a:t>
            </a:r>
          </a:p>
          <a:p>
            <a:pPr marL="109728" indent="0" algn="just">
              <a:buNone/>
            </a:pPr>
            <a:r>
              <a:rPr lang="uk-UA" sz="1800" b="1" dirty="0" smtClean="0"/>
              <a:t>Один із шляхів  </a:t>
            </a:r>
            <a:r>
              <a:rPr lang="uk-UA" sz="1800" b="1" dirty="0"/>
              <a:t>залучення місцевих громад до управління у сфері охорони довкілля є розроблення місцевих планів дій з охорони навколишнього природного середовища (далі - МПДОНПС</a:t>
            </a:r>
            <a:r>
              <a:rPr lang="uk-UA" sz="1800" b="1" dirty="0" smtClean="0"/>
              <a:t>).</a:t>
            </a:r>
          </a:p>
          <a:p>
            <a:pPr marL="109728" indent="0" algn="just">
              <a:buNone/>
            </a:pPr>
            <a:r>
              <a:rPr lang="ru-RU" sz="1800" b="1" dirty="0">
                <a:solidFill>
                  <a:srgbClr val="C00000"/>
                </a:solidFill>
              </a:rPr>
              <a:t>Ч</a:t>
            </a:r>
            <a:r>
              <a:rPr lang="uk-UA" sz="1800" b="1" dirty="0" err="1">
                <a:solidFill>
                  <a:srgbClr val="C00000"/>
                </a:solidFill>
              </a:rPr>
              <a:t>етверт</a:t>
            </a:r>
            <a:r>
              <a:rPr lang="ru-RU" sz="1800" b="1" dirty="0" err="1">
                <a:solidFill>
                  <a:srgbClr val="C00000"/>
                </a:solidFill>
              </a:rPr>
              <a:t>ий</a:t>
            </a:r>
            <a:r>
              <a:rPr lang="uk-UA" sz="1800" b="1" dirty="0">
                <a:solidFill>
                  <a:srgbClr val="C00000"/>
                </a:solidFill>
              </a:rPr>
              <a:t> </a:t>
            </a:r>
            <a:r>
              <a:rPr lang="uk-UA" sz="1800" b="1" dirty="0" err="1">
                <a:solidFill>
                  <a:srgbClr val="C00000"/>
                </a:solidFill>
              </a:rPr>
              <a:t>міжнародн</a:t>
            </a:r>
            <a:r>
              <a:rPr lang="ru-RU" sz="1800" b="1" dirty="0" err="1">
                <a:solidFill>
                  <a:srgbClr val="C00000"/>
                </a:solidFill>
              </a:rPr>
              <a:t>ий</a:t>
            </a:r>
            <a:r>
              <a:rPr lang="uk-UA" sz="1800" b="1" dirty="0">
                <a:solidFill>
                  <a:srgbClr val="C00000"/>
                </a:solidFill>
              </a:rPr>
              <a:t> </a:t>
            </a:r>
            <a:r>
              <a:rPr lang="uk-UA" sz="1800" b="1" dirty="0" err="1">
                <a:solidFill>
                  <a:srgbClr val="C00000"/>
                </a:solidFill>
              </a:rPr>
              <a:t>екологічн</a:t>
            </a:r>
            <a:r>
              <a:rPr lang="ru-RU" sz="1800" b="1" dirty="0" err="1">
                <a:solidFill>
                  <a:srgbClr val="C00000"/>
                </a:solidFill>
              </a:rPr>
              <a:t>ий</a:t>
            </a:r>
            <a:r>
              <a:rPr lang="uk-UA" sz="1800" b="1" dirty="0">
                <a:solidFill>
                  <a:srgbClr val="C00000"/>
                </a:solidFill>
              </a:rPr>
              <a:t> форум «Зміна клімату та екологія промислового міста»   Челябінськ 15 листопада ц.р. </a:t>
            </a:r>
          </a:p>
          <a:p>
            <a:pPr algn="just"/>
            <a:r>
              <a:rPr lang="uk-UA" sz="1800" b="1" dirty="0">
                <a:cs typeface="Calibri" pitchFamily="34" charset="0"/>
              </a:rPr>
              <a:t>збиток, що наноситься природі</a:t>
            </a:r>
            <a:r>
              <a:rPr lang="ru-RU" sz="1800" b="1" dirty="0">
                <a:cs typeface="Calibri" pitchFamily="34" charset="0"/>
              </a:rPr>
              <a:t> у </a:t>
            </a:r>
            <a:r>
              <a:rPr lang="ru-RU" sz="1800" b="1" dirty="0" err="1">
                <a:cs typeface="Calibri" pitchFamily="34" charset="0"/>
              </a:rPr>
              <a:t>всьому</a:t>
            </a:r>
            <a:r>
              <a:rPr lang="ru-RU" sz="1800" b="1" dirty="0">
                <a:cs typeface="Calibri" pitchFamily="34" charset="0"/>
              </a:rPr>
              <a:t> </a:t>
            </a:r>
            <a:r>
              <a:rPr lang="ru-RU" sz="1800" b="1" dirty="0" err="1">
                <a:cs typeface="Calibri" pitchFamily="34" charset="0"/>
              </a:rPr>
              <a:t>світі</a:t>
            </a:r>
            <a:r>
              <a:rPr lang="uk-UA" sz="1800" b="1" dirty="0">
                <a:cs typeface="Calibri" pitchFamily="34" charset="0"/>
              </a:rPr>
              <a:t>, становить понад 2 трильйонів доларів на рік, і ця сума зростає швидше валового світового продукту (в</a:t>
            </a:r>
            <a:r>
              <a:rPr lang="ru-RU" sz="1800" b="1" dirty="0">
                <a:cs typeface="Calibri" pitchFamily="34" charset="0"/>
              </a:rPr>
              <a:t>с</a:t>
            </a:r>
            <a:r>
              <a:rPr lang="uk-UA" sz="1800" b="1" dirty="0">
                <a:cs typeface="Calibri" pitchFamily="34" charset="0"/>
              </a:rPr>
              <a:t>п). </a:t>
            </a:r>
          </a:p>
          <a:p>
            <a:pPr algn="just"/>
            <a:r>
              <a:rPr lang="uk-UA" sz="1800" b="1" dirty="0">
                <a:cs typeface="Calibri" pitchFamily="34" charset="0"/>
              </a:rPr>
              <a:t>у Росії </a:t>
            </a:r>
            <a:r>
              <a:rPr lang="uk-UA" sz="1800" b="1" dirty="0" smtClean="0">
                <a:cs typeface="Calibri" pitchFamily="34" charset="0"/>
              </a:rPr>
              <a:t> </a:t>
            </a:r>
            <a:r>
              <a:rPr lang="uk-UA" sz="1800" b="1" dirty="0" err="1" smtClean="0">
                <a:cs typeface="Calibri" pitchFamily="34" charset="0"/>
              </a:rPr>
              <a:t>збитк</a:t>
            </a:r>
            <a:r>
              <a:rPr lang="ru-RU" sz="1800" b="1" dirty="0">
                <a:cs typeface="Calibri" pitchFamily="34" charset="0"/>
              </a:rPr>
              <a:t>и</a:t>
            </a:r>
            <a:r>
              <a:rPr lang="uk-UA" sz="1800" b="1" dirty="0">
                <a:cs typeface="Calibri" pitchFamily="34" charset="0"/>
              </a:rPr>
              <a:t> </a:t>
            </a:r>
            <a:r>
              <a:rPr lang="uk-UA" sz="1800" b="1" dirty="0" smtClean="0">
                <a:cs typeface="Calibri" pitchFamily="34" charset="0"/>
              </a:rPr>
              <a:t>оцінили </a:t>
            </a:r>
            <a:r>
              <a:rPr lang="uk-UA" sz="1800" b="1" dirty="0">
                <a:cs typeface="Calibri" pitchFamily="34" charset="0"/>
              </a:rPr>
              <a:t>в 24 </a:t>
            </a:r>
            <a:r>
              <a:rPr lang="uk-UA" sz="1800" b="1" dirty="0" smtClean="0">
                <a:cs typeface="Calibri" pitchFamily="34" charset="0"/>
              </a:rPr>
              <a:t>млрд. </a:t>
            </a:r>
            <a:r>
              <a:rPr lang="uk-UA" sz="1800" b="1" dirty="0">
                <a:cs typeface="Calibri" pitchFamily="34" charset="0"/>
              </a:rPr>
              <a:t>доларів на рік - це 9% від </a:t>
            </a:r>
            <a:r>
              <a:rPr lang="uk-UA" sz="1800" b="1" dirty="0" smtClean="0">
                <a:cs typeface="Calibri" pitchFamily="34" charset="0"/>
              </a:rPr>
              <a:t>ВВП</a:t>
            </a:r>
            <a:endParaRPr lang="uk-UA" sz="1800" b="1" dirty="0">
              <a:cs typeface="Calibri" pitchFamily="34" charset="0"/>
            </a:endParaRPr>
          </a:p>
          <a:p>
            <a:endParaRPr lang="uk-UA" sz="1800" b="1" dirty="0"/>
          </a:p>
        </p:txBody>
      </p:sp>
      <p:sp>
        <p:nvSpPr>
          <p:cNvPr id="3" name="Заголовок 2"/>
          <p:cNvSpPr>
            <a:spLocks noGrp="1"/>
          </p:cNvSpPr>
          <p:nvPr>
            <p:ph type="title"/>
          </p:nvPr>
        </p:nvSpPr>
        <p:spPr/>
        <p:txBody>
          <a:bodyPr>
            <a:normAutofit/>
          </a:bodyPr>
          <a:lstStyle/>
          <a:p>
            <a:pPr algn="ctr"/>
            <a:r>
              <a:rPr lang="uk-UA" sz="3200" dirty="0">
                <a:effectLst/>
                <a:latin typeface="Calibri" pitchFamily="34" charset="0"/>
                <a:cs typeface="Calibri" pitchFamily="34" charset="0"/>
              </a:rPr>
              <a:t>Необхідність  МПДОНПС</a:t>
            </a:r>
            <a:br>
              <a:rPr lang="uk-UA" sz="3200" dirty="0">
                <a:effectLst/>
                <a:latin typeface="Calibri" pitchFamily="34" charset="0"/>
                <a:cs typeface="Calibri" pitchFamily="34" charset="0"/>
              </a:rPr>
            </a:br>
            <a:endParaRPr lang="uk-UA" sz="3200" dirty="0">
              <a:latin typeface="Calibri" pitchFamily="34" charset="0"/>
              <a:cs typeface="Calibri" pitchFamily="34" charset="0"/>
            </a:endParaRPr>
          </a:p>
        </p:txBody>
      </p:sp>
    </p:spTree>
    <p:extLst>
      <p:ext uri="{BB962C8B-B14F-4D97-AF65-F5344CB8AC3E}">
        <p14:creationId xmlns:p14="http://schemas.microsoft.com/office/powerpoint/2010/main" val="7014385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109728" indent="0" algn="just">
              <a:buNone/>
            </a:pPr>
            <a:r>
              <a:rPr lang="uk-UA" sz="1800" b="1" dirty="0" smtClean="0"/>
              <a:t>Для аналізу </a:t>
            </a:r>
            <a:r>
              <a:rPr lang="uk-UA" sz="1800" b="1" dirty="0"/>
              <a:t>виявлених проблем рекомендується </a:t>
            </a:r>
            <a:r>
              <a:rPr lang="uk-UA" sz="1800" b="1" dirty="0" smtClean="0"/>
              <a:t>наступні </a:t>
            </a:r>
            <a:r>
              <a:rPr lang="uk-UA" sz="1800" b="1" dirty="0" smtClean="0"/>
              <a:t>критерії</a:t>
            </a:r>
            <a:r>
              <a:rPr lang="uk-UA" sz="1800" b="1" dirty="0"/>
              <a:t>:</a:t>
            </a:r>
          </a:p>
          <a:p>
            <a:pPr lvl="0" algn="just"/>
            <a:r>
              <a:rPr lang="uk-UA" sz="1800" b="1" dirty="0"/>
              <a:t>кількість проявів; </a:t>
            </a:r>
          </a:p>
          <a:p>
            <a:pPr lvl="0" algn="just"/>
            <a:r>
              <a:rPr lang="uk-UA" sz="1800" b="1" dirty="0"/>
              <a:t>ступінь негативного впливу на здоров’я населення та об’єктів довкілля;</a:t>
            </a:r>
          </a:p>
          <a:p>
            <a:pPr lvl="0" algn="just"/>
            <a:r>
              <a:rPr lang="uk-UA" sz="1800" b="1" dirty="0"/>
              <a:t>ймовірність (частота) того, що шкода буде заподіяна;</a:t>
            </a:r>
          </a:p>
          <a:p>
            <a:pPr lvl="0" algn="just"/>
            <a:r>
              <a:rPr lang="uk-UA" sz="1800" b="1" dirty="0"/>
              <a:t>здатність до накопичення;</a:t>
            </a:r>
          </a:p>
          <a:p>
            <a:pPr lvl="0" algn="just"/>
            <a:r>
              <a:rPr lang="uk-UA" sz="1800" b="1" dirty="0"/>
              <a:t>площа поширення;</a:t>
            </a:r>
          </a:p>
          <a:p>
            <a:pPr lvl="0" algn="just"/>
            <a:r>
              <a:rPr lang="uk-UA" sz="1800" b="1" dirty="0"/>
              <a:t>вплив на морально-психологічний стан населення.</a:t>
            </a:r>
          </a:p>
          <a:p>
            <a:pPr marL="109728" indent="0" algn="just">
              <a:buNone/>
            </a:pPr>
            <a:r>
              <a:rPr lang="uk-UA" sz="1800" b="1" dirty="0"/>
              <a:t>Критерії оцінки можуть бути й іншими. Вони залежать від місцевих умов і переваг для учасників МПДОНПС.</a:t>
            </a:r>
          </a:p>
        </p:txBody>
      </p:sp>
      <p:sp>
        <p:nvSpPr>
          <p:cNvPr id="3" name="Заголовок 2"/>
          <p:cNvSpPr>
            <a:spLocks noGrp="1"/>
          </p:cNvSpPr>
          <p:nvPr>
            <p:ph type="title"/>
          </p:nvPr>
        </p:nvSpPr>
        <p:spPr/>
        <p:txBody>
          <a:bodyPr>
            <a:normAutofit/>
          </a:bodyPr>
          <a:lstStyle/>
          <a:p>
            <a:pPr algn="ctr"/>
            <a:r>
              <a:rPr lang="ru-RU" sz="1800" dirty="0">
                <a:effectLst/>
              </a:rPr>
              <a:t>РАНЖУВАННЯ ПРОБЛЕМ</a:t>
            </a:r>
            <a:endParaRPr lang="uk-UA" sz="1800" dirty="0"/>
          </a:p>
        </p:txBody>
      </p:sp>
    </p:spTree>
    <p:extLst>
      <p:ext uri="{BB962C8B-B14F-4D97-AF65-F5344CB8AC3E}">
        <p14:creationId xmlns:p14="http://schemas.microsoft.com/office/powerpoint/2010/main" val="8676152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109728" indent="0">
              <a:buNone/>
            </a:pPr>
            <a:r>
              <a:rPr lang="uk-UA" sz="1800" b="1" dirty="0"/>
              <a:t>в Україні сьогодні </a:t>
            </a:r>
            <a:r>
              <a:rPr lang="uk-UA" sz="1800" b="1" dirty="0" smtClean="0"/>
              <a:t>визначені </a:t>
            </a:r>
            <a:r>
              <a:rPr lang="uk-UA" sz="1800" b="1" dirty="0"/>
              <a:t>джерела фінансування природоохоронної діяльності на загальнодержавному та місцевому рівнях, головними </a:t>
            </a:r>
            <a:r>
              <a:rPr lang="uk-UA" sz="1800" b="1" dirty="0" smtClean="0"/>
              <a:t>яких </a:t>
            </a:r>
            <a:r>
              <a:rPr lang="uk-UA" sz="1800" b="1" dirty="0"/>
              <a:t>є:</a:t>
            </a:r>
          </a:p>
          <a:p>
            <a:r>
              <a:rPr lang="uk-UA" sz="1800" b="1" dirty="0"/>
              <a:t>- державний та місцеві бюджети (загальний фонд);</a:t>
            </a:r>
          </a:p>
          <a:p>
            <a:r>
              <a:rPr lang="uk-UA" sz="1800" b="1" dirty="0"/>
              <a:t>- державний та місцеві фонди охорони навколишнього природного середовища (спеціальні фонди);</a:t>
            </a:r>
          </a:p>
          <a:p>
            <a:r>
              <a:rPr lang="uk-UA" sz="1800" b="1" dirty="0"/>
              <a:t>- міжнародна технічна допомога, в тому числі таке важливе джерело, як кошти, отримані від застосування гнучких механізмів Кіотського протоколу;</a:t>
            </a:r>
          </a:p>
          <a:p>
            <a:r>
              <a:rPr lang="uk-UA" sz="1800" b="1" dirty="0"/>
              <a:t>- кошти підприємств – забруднювачів довкілля.</a:t>
            </a:r>
          </a:p>
          <a:p>
            <a:pPr marL="109728" indent="0" algn="just">
              <a:buNone/>
            </a:pPr>
            <a:r>
              <a:rPr lang="uk-UA" sz="1800" b="1" dirty="0" smtClean="0"/>
              <a:t>Перелік </a:t>
            </a:r>
            <a:r>
              <a:rPr lang="uk-UA" sz="1800" b="1" dirty="0"/>
              <a:t>видів діяльності, що належать до природоохоронних заходів, затверджений постановою Кабінетом Міністрів України від 17 вересня 1996 року № 147 (із змінами</a:t>
            </a:r>
            <a:r>
              <a:rPr lang="uk-UA" sz="1800" b="1" dirty="0" smtClean="0"/>
              <a:t>);</a:t>
            </a:r>
            <a:endParaRPr lang="uk-UA" sz="1800" b="1" dirty="0"/>
          </a:p>
          <a:p>
            <a:pPr marL="109728" indent="0" algn="just">
              <a:buNone/>
            </a:pPr>
            <a:r>
              <a:rPr lang="uk-UA" sz="1800" b="1" dirty="0" smtClean="0"/>
              <a:t>Порядок </a:t>
            </a:r>
            <a:r>
              <a:rPr lang="uk-UA" sz="1800" b="1" dirty="0"/>
              <a:t>планування та фінансування природоохоронних заходів з Державного фонду охорони навколишнього природного середовища, затверджений наказом Мінприроди № 189 від 21.05.2002 та зареєстрований в Мін’юсті 6 червня 2002 року за № 482/6770 </a:t>
            </a:r>
          </a:p>
          <a:p>
            <a:pPr algn="just"/>
            <a:endParaRPr lang="uk-UA" sz="1800" b="1" dirty="0"/>
          </a:p>
        </p:txBody>
      </p:sp>
      <p:sp>
        <p:nvSpPr>
          <p:cNvPr id="3" name="Заголовок 2"/>
          <p:cNvSpPr>
            <a:spLocks noGrp="1"/>
          </p:cNvSpPr>
          <p:nvPr>
            <p:ph type="title"/>
          </p:nvPr>
        </p:nvSpPr>
        <p:spPr/>
        <p:txBody>
          <a:bodyPr>
            <a:normAutofit/>
          </a:bodyPr>
          <a:lstStyle/>
          <a:p>
            <a:pPr algn="ctr"/>
            <a:r>
              <a:rPr lang="uk-UA" sz="1800" dirty="0">
                <a:effectLst/>
              </a:rPr>
              <a:t>ФІНАНСОВЕ ЗАБЕЗПЕЧЕННЯ МПДОНПС</a:t>
            </a:r>
            <a:br>
              <a:rPr lang="uk-UA" sz="1800" dirty="0">
                <a:effectLst/>
              </a:rPr>
            </a:br>
            <a:endParaRPr lang="uk-UA" sz="1800" dirty="0"/>
          </a:p>
        </p:txBody>
      </p:sp>
    </p:spTree>
    <p:extLst>
      <p:ext uri="{BB962C8B-B14F-4D97-AF65-F5344CB8AC3E}">
        <p14:creationId xmlns:p14="http://schemas.microsoft.com/office/powerpoint/2010/main" val="28925837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7500" lnSpcReduction="20000"/>
          </a:bodyPr>
          <a:lstStyle/>
          <a:p>
            <a:pPr marL="109728" indent="0" algn="just">
              <a:buNone/>
            </a:pPr>
            <a:r>
              <a:rPr lang="uk-UA" dirty="0"/>
              <a:t>Державна цільова  програма  -  це  комплекс  взаємопов'язаних </a:t>
            </a:r>
            <a:r>
              <a:rPr lang="uk-UA" dirty="0" smtClean="0"/>
              <a:t>завдань  </a:t>
            </a:r>
            <a:r>
              <a:rPr lang="uk-UA" dirty="0"/>
              <a:t>і  заходів,  які  спрямовані на розв'язання найважливіших </a:t>
            </a:r>
            <a:r>
              <a:rPr lang="uk-UA" dirty="0" smtClean="0"/>
              <a:t>проблем  </a:t>
            </a:r>
            <a:r>
              <a:rPr lang="uk-UA" dirty="0"/>
              <a:t>розвитку   держави,   окремих   галузей   економіки   або </a:t>
            </a:r>
            <a:r>
              <a:rPr lang="uk-UA" dirty="0" smtClean="0"/>
              <a:t>адміністративно-територіальних     </a:t>
            </a:r>
            <a:r>
              <a:rPr lang="uk-UA" dirty="0"/>
              <a:t>одиниць,     </a:t>
            </a:r>
            <a:r>
              <a:rPr lang="uk-UA" dirty="0" smtClean="0"/>
              <a:t>здійснюються </a:t>
            </a:r>
            <a:r>
              <a:rPr lang="uk-UA" dirty="0"/>
              <a:t>з </a:t>
            </a:r>
            <a:r>
              <a:rPr lang="uk-UA" dirty="0" smtClean="0"/>
              <a:t>використанням </a:t>
            </a:r>
            <a:r>
              <a:rPr lang="uk-UA" dirty="0"/>
              <a:t>коштів Державного бюджету України  та  узгоджені  за </a:t>
            </a:r>
            <a:r>
              <a:rPr lang="uk-UA" dirty="0" smtClean="0"/>
              <a:t>строками </a:t>
            </a:r>
            <a:r>
              <a:rPr lang="uk-UA" dirty="0"/>
              <a:t>виконання, складом виконавців, ресурсним забезпеченням. </a:t>
            </a:r>
            <a:r>
              <a:rPr lang="uk-UA" dirty="0" smtClean="0"/>
              <a:t> </a:t>
            </a:r>
          </a:p>
          <a:p>
            <a:pPr marL="109728" indent="0" algn="just">
              <a:buNone/>
            </a:pPr>
            <a:r>
              <a:rPr lang="uk-UA" dirty="0"/>
              <a:t>1. Державна цільова екологічна програми розвитку Криму («Екологічно безпечний Крим») на 2011-2015 роки.</a:t>
            </a:r>
          </a:p>
          <a:p>
            <a:pPr marL="109728" indent="0" algn="just">
              <a:buNone/>
            </a:pPr>
            <a:r>
              <a:rPr lang="uk-UA" dirty="0"/>
              <a:t>2. Державна цільова екологічна програма проведення моніторингу навколишнього природного </a:t>
            </a:r>
            <a:r>
              <a:rPr lang="uk-UA" dirty="0" smtClean="0"/>
              <a:t>середовища.</a:t>
            </a:r>
            <a:endParaRPr lang="uk-UA" dirty="0"/>
          </a:p>
          <a:p>
            <a:pPr marL="109728" indent="0" algn="just">
              <a:buNone/>
            </a:pPr>
            <a:r>
              <a:rPr lang="uk-UA" dirty="0"/>
              <a:t>3. Загальнодержавна програма формування національної екологічної мережі України на 2000-2015 </a:t>
            </a:r>
            <a:r>
              <a:rPr lang="uk-UA" dirty="0" smtClean="0"/>
              <a:t>роки.</a:t>
            </a:r>
            <a:endParaRPr lang="uk-UA" dirty="0"/>
          </a:p>
          <a:p>
            <a:pPr marL="109728" indent="0" algn="just">
              <a:buNone/>
            </a:pPr>
            <a:r>
              <a:rPr lang="uk-UA" dirty="0"/>
              <a:t>4. Загальнодержавна програма розвитку мінерально-сировинної бази України на період до 2030 </a:t>
            </a:r>
            <a:r>
              <a:rPr lang="uk-UA" dirty="0" smtClean="0"/>
              <a:t>року</a:t>
            </a:r>
            <a:r>
              <a:rPr lang="uk-UA" dirty="0"/>
              <a:t>.</a:t>
            </a:r>
          </a:p>
        </p:txBody>
      </p:sp>
      <p:sp>
        <p:nvSpPr>
          <p:cNvPr id="3" name="Заголовок 2"/>
          <p:cNvSpPr>
            <a:spLocks noGrp="1"/>
          </p:cNvSpPr>
          <p:nvPr>
            <p:ph type="title"/>
          </p:nvPr>
        </p:nvSpPr>
        <p:spPr/>
        <p:txBody>
          <a:bodyPr>
            <a:normAutofit/>
          </a:bodyPr>
          <a:lstStyle/>
          <a:p>
            <a:pPr algn="ctr"/>
            <a:r>
              <a:rPr lang="uk-UA" sz="1800" dirty="0" smtClean="0"/>
              <a:t>ЗАКОН УКРАЇНИ     ПРО ДЕРЖАВНІ ЦІЛЬОВІ ПРОГРАМИ </a:t>
            </a:r>
            <a:endParaRPr lang="uk-UA" sz="1800" dirty="0"/>
          </a:p>
        </p:txBody>
      </p:sp>
    </p:spTree>
    <p:extLst>
      <p:ext uri="{BB962C8B-B14F-4D97-AF65-F5344CB8AC3E}">
        <p14:creationId xmlns:p14="http://schemas.microsoft.com/office/powerpoint/2010/main" val="39235275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109728" indent="0" algn="just">
              <a:buNone/>
            </a:pPr>
            <a:r>
              <a:rPr lang="uk-UA" sz="1800" b="1" dirty="0"/>
              <a:t>Закономірним і логічним завершенням етапів ідентифікації та </a:t>
            </a:r>
            <a:r>
              <a:rPr lang="uk-UA" sz="1800" b="1" dirty="0" err="1"/>
              <a:t>ранжування</a:t>
            </a:r>
            <a:r>
              <a:rPr lang="uk-UA" sz="1800" b="1" dirty="0"/>
              <a:t> проблем є розширене або відкрите засідання основного складу учасників МПДОНПС. До цього часу учасники МПДОНПС зробили велику роботу. Результати, отримані внаслідок цієї діяльності, повинні бути повідомлені широкому колу громадськості. </a:t>
            </a:r>
            <a:endParaRPr lang="uk-UA" sz="1800" b="1" dirty="0" smtClean="0"/>
          </a:p>
          <a:p>
            <a:pPr marL="109728" indent="0" algn="just">
              <a:buNone/>
            </a:pPr>
            <a:r>
              <a:rPr lang="uk-UA" sz="1800" b="1" dirty="0" smtClean="0"/>
              <a:t>Саме </a:t>
            </a:r>
            <a:r>
              <a:rPr lang="uk-UA" sz="1800" b="1" dirty="0"/>
              <a:t>на підставі даних, отриманих основним складом учасників при ідентифікації та </a:t>
            </a:r>
            <a:r>
              <a:rPr lang="uk-UA" sz="1800" b="1" dirty="0" smtClean="0"/>
              <a:t>ранжуванні </a:t>
            </a:r>
            <a:r>
              <a:rPr lang="uk-UA" sz="1800" b="1" dirty="0"/>
              <a:t>проблем, </a:t>
            </a:r>
            <a:r>
              <a:rPr lang="uk-UA" sz="1800" b="1" dirty="0" smtClean="0"/>
              <a:t>будуть розроблені </a:t>
            </a:r>
            <a:r>
              <a:rPr lang="uk-UA" sz="1800" b="1" dirty="0"/>
              <a:t>заходи МПДОНПС. </a:t>
            </a:r>
          </a:p>
          <a:p>
            <a:pPr marL="109728" indent="0" algn="just">
              <a:buNone/>
            </a:pPr>
            <a:r>
              <a:rPr lang="uk-UA" sz="1800" b="1" dirty="0"/>
              <a:t>Рекомендується обов’язково провести інформаційну підготовку до розширеного засідання і запросити жителів на засідання через місцеві ЗМІ. Присутнім пропонують висловити свої думки щодо запропонованих тем. Рекомендується також запросити представників усіх зацікавлених сторін (місцеві органи влади, промислові й бізнес-структури, житлово-комунальні господарства, органи контролю довкілля тощо),</a:t>
            </a:r>
          </a:p>
        </p:txBody>
      </p:sp>
      <p:sp>
        <p:nvSpPr>
          <p:cNvPr id="3" name="Заголовок 2"/>
          <p:cNvSpPr>
            <a:spLocks noGrp="1"/>
          </p:cNvSpPr>
          <p:nvPr>
            <p:ph type="title"/>
          </p:nvPr>
        </p:nvSpPr>
        <p:spPr/>
        <p:txBody>
          <a:bodyPr>
            <a:normAutofit/>
          </a:bodyPr>
          <a:lstStyle/>
          <a:p>
            <a:pPr algn="ctr"/>
            <a:r>
              <a:rPr lang="ru-RU" sz="1800" dirty="0">
                <a:effectLst/>
              </a:rPr>
              <a:t>ПРЕЗЕНТАЦІЯ ПІДСУМКІВ РАНЖУВАННЯ ПРОБЛЕМ</a:t>
            </a:r>
            <a:endParaRPr lang="uk-UA" sz="1800" dirty="0"/>
          </a:p>
        </p:txBody>
      </p:sp>
    </p:spTree>
    <p:extLst>
      <p:ext uri="{BB962C8B-B14F-4D97-AF65-F5344CB8AC3E}">
        <p14:creationId xmlns:p14="http://schemas.microsoft.com/office/powerpoint/2010/main" val="20762684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109728" indent="0" algn="just">
              <a:buNone/>
            </a:pPr>
            <a:r>
              <a:rPr lang="uk-UA" sz="1800" b="1" dirty="0"/>
              <a:t>При створенні МПДОНПС рекомендовано використовувати принцип «від загальної концепції до конкретних дій», тобто сформувати ланцюжок «проблема - ціль - завдання - дії». </a:t>
            </a:r>
          </a:p>
          <a:p>
            <a:pPr algn="just"/>
            <a:r>
              <a:rPr lang="uk-UA" sz="1800" b="1" dirty="0"/>
              <a:t>Насамперед, члени основного складу учасників визначають, яким вони бажають бачити майбутнє свого міста. При побудові концепції майбутнього враховується не тільки стан довкілля регіону, але й рівень життя мешканців</a:t>
            </a:r>
            <a:r>
              <a:rPr lang="uk-UA" sz="1800" b="1" dirty="0" smtClean="0"/>
              <a:t>.</a:t>
            </a:r>
          </a:p>
          <a:p>
            <a:pPr algn="just"/>
            <a:r>
              <a:rPr lang="uk-UA" sz="1800" b="1" dirty="0"/>
              <a:t>Для проведення цільової деталізації створеної концепції майбутнього рекомендується визначити декілька стратегічних (довгострокових) </a:t>
            </a:r>
            <a:r>
              <a:rPr lang="uk-UA" sz="1800" b="1" dirty="0" smtClean="0"/>
              <a:t>цілей </a:t>
            </a:r>
            <a:endParaRPr lang="uk-UA" sz="1800" b="1" dirty="0" smtClean="0"/>
          </a:p>
          <a:p>
            <a:pPr algn="just"/>
            <a:r>
              <a:rPr lang="uk-UA" sz="1800" b="1" dirty="0" smtClean="0"/>
              <a:t>Стратегічні </a:t>
            </a:r>
            <a:r>
              <a:rPr lang="uk-UA" sz="1800" b="1" dirty="0"/>
              <a:t>цілі не обов’язково будуть досягнуті за той проміжок часу, на який розрахований МПДОНПС. Водночас цілі мають </a:t>
            </a:r>
            <a:r>
              <a:rPr lang="uk-UA" sz="1800" b="1" dirty="0" smtClean="0"/>
              <a:t>бути вимірними, а </a:t>
            </a:r>
            <a:r>
              <a:rPr lang="uk-UA" sz="1800" b="1" dirty="0"/>
              <a:t>не </a:t>
            </a:r>
            <a:r>
              <a:rPr lang="uk-UA" sz="1800" b="1" dirty="0" smtClean="0"/>
              <a:t>декларативними</a:t>
            </a:r>
            <a:r>
              <a:rPr lang="uk-UA" sz="1800" b="1" dirty="0"/>
              <a:t>.</a:t>
            </a:r>
            <a:r>
              <a:rPr lang="uk-UA" sz="1800" b="1" dirty="0" smtClean="0"/>
              <a:t> </a:t>
            </a:r>
            <a:r>
              <a:rPr lang="uk-UA" sz="1800" b="1" dirty="0"/>
              <a:t>Лише за умови їх вимірності можна говорити про поетапне досягнення поставленої мети в рамках реалізації середньострокових та короткострокових завдань і заходів. </a:t>
            </a:r>
          </a:p>
        </p:txBody>
      </p:sp>
      <p:sp>
        <p:nvSpPr>
          <p:cNvPr id="3" name="Заголовок 2"/>
          <p:cNvSpPr>
            <a:spLocks noGrp="1"/>
          </p:cNvSpPr>
          <p:nvPr>
            <p:ph type="title"/>
          </p:nvPr>
        </p:nvSpPr>
        <p:spPr/>
        <p:txBody>
          <a:bodyPr>
            <a:normAutofit/>
          </a:bodyPr>
          <a:lstStyle/>
          <a:p>
            <a:pPr algn="ctr"/>
            <a:r>
              <a:rPr lang="ru-RU" sz="1800" dirty="0">
                <a:effectLst/>
              </a:rPr>
              <a:t>ВИЗНАЧЕННЯ СТРАТЕГІЧНИХ І ТАКТИЧНИХ ЦІЛЕЙ ТА ЗАВДАНЬ</a:t>
            </a:r>
            <a:endParaRPr lang="uk-UA" sz="1800" dirty="0"/>
          </a:p>
        </p:txBody>
      </p:sp>
    </p:spTree>
    <p:extLst>
      <p:ext uri="{BB962C8B-B14F-4D97-AF65-F5344CB8AC3E}">
        <p14:creationId xmlns:p14="http://schemas.microsoft.com/office/powerpoint/2010/main" val="17162539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109728" indent="0" algn="just">
              <a:buNone/>
            </a:pPr>
            <a:r>
              <a:rPr lang="uk-UA" sz="1800" b="1" dirty="0"/>
              <a:t>Для </a:t>
            </a:r>
            <a:r>
              <a:rPr lang="uk-UA" sz="1800" b="1" dirty="0" err="1"/>
              <a:t>ранжування</a:t>
            </a:r>
            <a:r>
              <a:rPr lang="uk-UA" sz="1800" b="1" dirty="0"/>
              <a:t> заходів МПДОНПС розробляються критерії оцінки. Ними можуть бути, наприклад, такі критерії: </a:t>
            </a:r>
          </a:p>
          <a:p>
            <a:pPr lvl="0" algn="just"/>
            <a:r>
              <a:rPr lang="uk-UA" sz="1800" b="1" dirty="0"/>
              <a:t>вартість реалізації (фінансові витрати);</a:t>
            </a:r>
          </a:p>
          <a:p>
            <a:pPr lvl="0" algn="just"/>
            <a:r>
              <a:rPr lang="uk-UA" sz="1800" b="1" dirty="0"/>
              <a:t>кількість часу, необхідна для реалізації задачі;</a:t>
            </a:r>
          </a:p>
          <a:p>
            <a:pPr lvl="0" algn="just"/>
            <a:r>
              <a:rPr lang="uk-UA" sz="1800" b="1" dirty="0"/>
              <a:t>важливість екологічної проблеми (відповідно до </a:t>
            </a:r>
            <a:r>
              <a:rPr lang="uk-UA" sz="1800" b="1" dirty="0" err="1"/>
              <a:t>ранжування</a:t>
            </a:r>
            <a:r>
              <a:rPr lang="uk-UA" sz="1800" b="1" dirty="0"/>
              <a:t> проблем);</a:t>
            </a:r>
          </a:p>
          <a:p>
            <a:pPr lvl="0" algn="just"/>
            <a:r>
              <a:rPr lang="uk-UA" sz="1800" b="1" dirty="0"/>
              <a:t>ступінь активної участі громадян у вирішенні проблем;</a:t>
            </a:r>
          </a:p>
          <a:p>
            <a:pPr lvl="0" algn="just"/>
            <a:r>
              <a:rPr lang="uk-UA" sz="1800" b="1" dirty="0"/>
              <a:t>очевидний (відчутний) ефект (% від кількості мешканців, які помітили або відчули результати заходу).</a:t>
            </a:r>
          </a:p>
          <a:p>
            <a:pPr marL="109728" indent="0" algn="just">
              <a:buNone/>
            </a:pPr>
            <a:r>
              <a:rPr lang="uk-UA" sz="1800" b="1" dirty="0"/>
              <a:t>Можуть бути й інші критерії, у залежності від місцевих умов і пропозицій членів основного складу учасників. </a:t>
            </a:r>
          </a:p>
          <a:p>
            <a:pPr algn="just"/>
            <a:r>
              <a:rPr lang="uk-UA" sz="1800" b="1" dirty="0"/>
              <a:t>Потім складається матриця важливості дій, з допомогою якої виконується аналіз усіх передбачених заходів</a:t>
            </a:r>
          </a:p>
        </p:txBody>
      </p:sp>
      <p:sp>
        <p:nvSpPr>
          <p:cNvPr id="3" name="Заголовок 2"/>
          <p:cNvSpPr>
            <a:spLocks noGrp="1"/>
          </p:cNvSpPr>
          <p:nvPr>
            <p:ph type="title"/>
          </p:nvPr>
        </p:nvSpPr>
        <p:spPr/>
        <p:txBody>
          <a:bodyPr>
            <a:normAutofit/>
          </a:bodyPr>
          <a:lstStyle/>
          <a:p>
            <a:pPr algn="ctr"/>
            <a:r>
              <a:rPr lang="ru-RU" sz="1800" dirty="0">
                <a:effectLst/>
              </a:rPr>
              <a:t>ПЕРШОЧЕРГОВІ ЗАХОДИ. РАНЖУВАННЯ ДІЙ</a:t>
            </a:r>
            <a:endParaRPr lang="uk-UA" sz="1800" dirty="0"/>
          </a:p>
        </p:txBody>
      </p:sp>
    </p:spTree>
    <p:extLst>
      <p:ext uri="{BB962C8B-B14F-4D97-AF65-F5344CB8AC3E}">
        <p14:creationId xmlns:p14="http://schemas.microsoft.com/office/powerpoint/2010/main" val="38809844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109728" indent="0" algn="just">
              <a:buNone/>
            </a:pPr>
            <a:r>
              <a:rPr lang="uk-UA" sz="2000" b="1" dirty="0"/>
              <a:t>МПДОНПС – це документ, який легко зрозуміти та яким легко користуватися. </a:t>
            </a:r>
            <a:endParaRPr lang="uk-UA" sz="2000" b="1" dirty="0" smtClean="0"/>
          </a:p>
          <a:p>
            <a:pPr marL="109728" indent="0" algn="just">
              <a:buNone/>
            </a:pPr>
            <a:r>
              <a:rPr lang="uk-UA" sz="2000" b="1" dirty="0" smtClean="0"/>
              <a:t>Рекомендується</a:t>
            </a:r>
            <a:r>
              <a:rPr lang="uk-UA" sz="2000" b="1" dirty="0"/>
              <a:t>, щоб МПДОНПС був викладений зрозумілою мовою, витриманий в одному стилі, не був суперечливим.</a:t>
            </a:r>
          </a:p>
          <a:p>
            <a:pPr marL="109728" indent="0" algn="just">
              <a:buNone/>
            </a:pPr>
            <a:r>
              <a:rPr lang="uk-UA" sz="2000" b="1" dirty="0"/>
              <a:t>Оптимальна кількість членів редакційної групи 3-5 осіб.</a:t>
            </a:r>
          </a:p>
        </p:txBody>
      </p:sp>
      <p:sp>
        <p:nvSpPr>
          <p:cNvPr id="3" name="Заголовок 2"/>
          <p:cNvSpPr>
            <a:spLocks noGrp="1"/>
          </p:cNvSpPr>
          <p:nvPr>
            <p:ph type="title"/>
          </p:nvPr>
        </p:nvSpPr>
        <p:spPr/>
        <p:txBody>
          <a:bodyPr>
            <a:normAutofit/>
          </a:bodyPr>
          <a:lstStyle/>
          <a:p>
            <a:pPr algn="ctr"/>
            <a:r>
              <a:rPr lang="ru-RU" sz="1800" dirty="0">
                <a:effectLst/>
              </a:rPr>
              <a:t>РЕДАКЦІЙНА ГРУПА – ВАЖЛИВИЙ ЕЛЕМЕНТ СТВОРЕННЯ МПДОНПС </a:t>
            </a:r>
            <a:endParaRPr lang="uk-UA" sz="1800" dirty="0"/>
          </a:p>
        </p:txBody>
      </p:sp>
    </p:spTree>
    <p:extLst>
      <p:ext uri="{BB962C8B-B14F-4D97-AF65-F5344CB8AC3E}">
        <p14:creationId xmlns:p14="http://schemas.microsoft.com/office/powerpoint/2010/main" val="18878776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algn="just"/>
            <a:r>
              <a:rPr lang="uk-UA" sz="2000" b="1" dirty="0"/>
              <a:t>З проектом МПДОНПС рекомендується ознайомити всі зацікавлені сторони: місцеві органи влади, державні служби контролю екологічного і санітарного стану, депутатів, комунальні служби тощо. </a:t>
            </a:r>
            <a:r>
              <a:rPr lang="uk-UA" sz="2000" b="1" dirty="0" smtClean="0"/>
              <a:t>Усі </a:t>
            </a:r>
            <a:r>
              <a:rPr lang="uk-UA" sz="2000" b="1" dirty="0"/>
              <a:t>пропозиції, які надійшли, розглядаються і, у разі необхідності, включаються в остаточний варіант МПДОНПС. </a:t>
            </a:r>
            <a:endParaRPr lang="uk-UA" sz="2000" b="1" dirty="0" smtClean="0"/>
          </a:p>
          <a:p>
            <a:pPr algn="just"/>
            <a:r>
              <a:rPr lang="uk-UA" sz="2000" b="1" dirty="0" smtClean="0"/>
              <a:t>Коли </a:t>
            </a:r>
            <a:r>
              <a:rPr lang="uk-UA" sz="2000" b="1" dirty="0"/>
              <a:t>вже готовий остаточний варіант МПДОНПС, рекомендується організувати розширене (відкрите) засідання, протокольним рішенням якого МПДОНПС приймається за основу та рекомендується до передачі у відповідні місцеві органи виконавчої влади та органи місцевого самоврядування </a:t>
            </a:r>
            <a:endParaRPr lang="uk-UA" sz="2000" b="1" dirty="0" smtClean="0"/>
          </a:p>
          <a:p>
            <a:pPr algn="just"/>
            <a:r>
              <a:rPr lang="uk-UA" sz="2000" b="1" dirty="0" smtClean="0"/>
              <a:t>Попередньо </a:t>
            </a:r>
            <a:r>
              <a:rPr lang="uk-UA" sz="2000" b="1" dirty="0"/>
              <a:t>рекомендується провести інформаційну підготовку і через ЗМІ запросити мешканців прийти на цю урочисту подію</a:t>
            </a:r>
          </a:p>
        </p:txBody>
      </p:sp>
      <p:sp>
        <p:nvSpPr>
          <p:cNvPr id="3" name="Заголовок 2"/>
          <p:cNvSpPr>
            <a:spLocks noGrp="1"/>
          </p:cNvSpPr>
          <p:nvPr>
            <p:ph type="title"/>
          </p:nvPr>
        </p:nvSpPr>
        <p:spPr/>
        <p:txBody>
          <a:bodyPr>
            <a:normAutofit/>
          </a:bodyPr>
          <a:lstStyle/>
          <a:p>
            <a:pPr algn="ctr"/>
            <a:r>
              <a:rPr lang="uk-UA" sz="1800" dirty="0">
                <a:effectLst/>
              </a:rPr>
              <a:t>ПЕРЕДАЧА МПДОНПС МІСЦЕВІЙ ВЛАДІ</a:t>
            </a:r>
            <a:br>
              <a:rPr lang="uk-UA" sz="1800" dirty="0">
                <a:effectLst/>
              </a:rPr>
            </a:br>
            <a:endParaRPr lang="uk-UA" sz="1800" dirty="0"/>
          </a:p>
        </p:txBody>
      </p:sp>
    </p:spTree>
    <p:extLst>
      <p:ext uri="{BB962C8B-B14F-4D97-AF65-F5344CB8AC3E}">
        <p14:creationId xmlns:p14="http://schemas.microsoft.com/office/powerpoint/2010/main" val="21954808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109728" indent="0" algn="just">
              <a:buNone/>
            </a:pPr>
            <a:r>
              <a:rPr lang="uk-UA" sz="2000" b="1" dirty="0"/>
              <a:t>Найкращим варіантом розвитку подій рекомендується продовження роботи основного складу учасників після передачі МПДОНПС місцевій владі. Це дозволить здійснювати моніторинг реалізації заходів і, якщо необхідно, вносити корективи в існуючий план. </a:t>
            </a:r>
            <a:endParaRPr lang="uk-UA" sz="2000" b="1" dirty="0" smtClean="0"/>
          </a:p>
          <a:p>
            <a:pPr marL="109728" indent="0" algn="just">
              <a:buNone/>
            </a:pPr>
            <a:r>
              <a:rPr lang="uk-UA" sz="2000" b="1" dirty="0" smtClean="0"/>
              <a:t>Не </a:t>
            </a:r>
            <a:r>
              <a:rPr lang="uk-UA" sz="2000" b="1" dirty="0"/>
              <a:t>має значення, яку форму продовження діяльності оберуть члени основного складу учасників. Це може бути створення громадської організації, входження до складу екологічних комісій, сформованих місцевими органами влади тощо.</a:t>
            </a:r>
          </a:p>
          <a:p>
            <a:pPr marL="109728" indent="0" algn="just">
              <a:buNone/>
            </a:pPr>
            <a:r>
              <a:rPr lang="uk-UA" sz="2000" b="1" dirty="0"/>
              <a:t>Головне, щоб розпочата під час створення МПДОНПС діяльність була продовжена. Важливо, щоб і надалі зберігалися принципи роботи основного складу учасників:</a:t>
            </a:r>
          </a:p>
          <a:p>
            <a:endParaRPr lang="uk-UA" sz="1600" dirty="0"/>
          </a:p>
        </p:txBody>
      </p:sp>
      <p:sp>
        <p:nvSpPr>
          <p:cNvPr id="3" name="Заголовок 2"/>
          <p:cNvSpPr>
            <a:spLocks noGrp="1"/>
          </p:cNvSpPr>
          <p:nvPr>
            <p:ph type="title"/>
          </p:nvPr>
        </p:nvSpPr>
        <p:spPr/>
        <p:txBody>
          <a:bodyPr>
            <a:normAutofit/>
          </a:bodyPr>
          <a:lstStyle/>
          <a:p>
            <a:pPr algn="ctr"/>
            <a:r>
              <a:rPr lang="ru-RU" sz="1800" dirty="0">
                <a:effectLst/>
              </a:rPr>
              <a:t>МОНІТОРИНГ РЕАЛІЗАЦІЇ ЗАХОДІВ МПДОНПС, ЗВІТУВАННЯ</a:t>
            </a:r>
            <a:endParaRPr lang="uk-UA" sz="1800" dirty="0"/>
          </a:p>
        </p:txBody>
      </p:sp>
    </p:spTree>
    <p:extLst>
      <p:ext uri="{BB962C8B-B14F-4D97-AF65-F5344CB8AC3E}">
        <p14:creationId xmlns:p14="http://schemas.microsoft.com/office/powerpoint/2010/main" val="7269567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836712"/>
            <a:ext cx="8229600" cy="5170579"/>
          </a:xfrm>
        </p:spPr>
        <p:txBody>
          <a:bodyPr/>
          <a:lstStyle/>
          <a:p>
            <a:pPr marL="109728" indent="0">
              <a:buNone/>
            </a:pPr>
            <a:endParaRPr lang="uk-UA" dirty="0" smtClean="0"/>
          </a:p>
          <a:p>
            <a:pPr marL="109728" indent="0" algn="ctr">
              <a:buNone/>
            </a:pPr>
            <a:endParaRPr lang="uk-UA" sz="3600" b="1" i="1" dirty="0" smtClean="0">
              <a:solidFill>
                <a:srgbClr val="C00000"/>
              </a:solidFill>
            </a:endParaRPr>
          </a:p>
          <a:p>
            <a:pPr marL="109728" indent="0" algn="ctr">
              <a:buNone/>
            </a:pPr>
            <a:r>
              <a:rPr lang="uk-UA" sz="3600" b="1" i="1" dirty="0" smtClean="0">
                <a:solidFill>
                  <a:srgbClr val="C00000"/>
                </a:solidFill>
              </a:rPr>
              <a:t>Д Я К У Ю  З А  У В А Г У !</a:t>
            </a:r>
            <a:endParaRPr lang="uk-UA" sz="3600" b="1" i="1" dirty="0">
              <a:solidFill>
                <a:srgbClr val="C00000"/>
              </a:solidFill>
            </a:endParaRPr>
          </a:p>
          <a:p>
            <a:endParaRPr lang="uk-UA" sz="3600" dirty="0" smtClean="0"/>
          </a:p>
          <a:p>
            <a:endParaRPr lang="uk-UA" sz="3600" dirty="0"/>
          </a:p>
        </p:txBody>
      </p:sp>
      <p:sp>
        <p:nvSpPr>
          <p:cNvPr id="3" name="Заголовок 2"/>
          <p:cNvSpPr>
            <a:spLocks noGrp="1"/>
          </p:cNvSpPr>
          <p:nvPr>
            <p:ph type="title"/>
          </p:nvPr>
        </p:nvSpPr>
        <p:spPr>
          <a:xfrm>
            <a:off x="457200" y="274638"/>
            <a:ext cx="8229600" cy="274042"/>
          </a:xfrm>
        </p:spPr>
        <p:txBody>
          <a:bodyPr>
            <a:normAutofit fontScale="90000"/>
          </a:bodyPr>
          <a:lstStyle/>
          <a:p>
            <a:pPr algn="ctr"/>
            <a:endParaRPr lang="uk-UA" dirty="0"/>
          </a:p>
        </p:txBody>
      </p:sp>
    </p:spTree>
    <p:extLst>
      <p:ext uri="{BB962C8B-B14F-4D97-AF65-F5344CB8AC3E}">
        <p14:creationId xmlns:p14="http://schemas.microsoft.com/office/powerpoint/2010/main" val="464321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algn="just"/>
            <a:r>
              <a:rPr lang="uk-UA" sz="1800" b="1" dirty="0" smtClean="0"/>
              <a:t>Конституцією України встановлено право громадян на свободу об'єднання у політичні партії та громадські організації для здійснення і захисту своїх прав і свобод та задоволення політичних, економічних, соціальних, культурних та інших інтересів.</a:t>
            </a:r>
          </a:p>
          <a:p>
            <a:pPr algn="just"/>
            <a:r>
              <a:rPr lang="uk-UA" sz="1800" b="1" dirty="0" smtClean="0"/>
              <a:t>Закон України «Про об'єднання громадян</a:t>
            </a:r>
            <a:r>
              <a:rPr lang="uk-UA" sz="1800" b="1" dirty="0" smtClean="0"/>
              <a:t>» надає </a:t>
            </a:r>
            <a:r>
              <a:rPr lang="uk-UA" sz="1800" b="1" dirty="0" smtClean="0"/>
              <a:t>право громадянам на свободу </a:t>
            </a:r>
            <a:r>
              <a:rPr lang="uk-UA" sz="1800" b="1" dirty="0" smtClean="0"/>
              <a:t>об'єднань.</a:t>
            </a:r>
            <a:endParaRPr lang="uk-UA" sz="1800" b="1" dirty="0" smtClean="0"/>
          </a:p>
          <a:p>
            <a:pPr algn="just"/>
            <a:r>
              <a:rPr lang="uk-UA" sz="1800" b="1" dirty="0" smtClean="0"/>
              <a:t>Законом України «Про місцеве самоврядування в Україні» визначено, що місцеве самоврядування в Україні - це гарантоване державою право та реальна здатність територіальної громади - вирішувати питання місцевого значення в межах Конституції і законів України. </a:t>
            </a:r>
          </a:p>
          <a:p>
            <a:pPr algn="just"/>
            <a:r>
              <a:rPr lang="uk-UA" sz="1800" b="1" dirty="0" smtClean="0"/>
              <a:t>Закон України «Про охорону навколишнього природного середовища».</a:t>
            </a:r>
          </a:p>
          <a:p>
            <a:pPr marL="109728" indent="0" algn="just">
              <a:buNone/>
            </a:pPr>
            <a:r>
              <a:rPr lang="uk-UA" sz="1800" b="1" dirty="0" smtClean="0"/>
              <a:t>законом визначені гарантії екологічних прав громадян, зокрема участі громадських об'єднань та громадян у діяльності щодо охорони навколишнього природного середовища.</a:t>
            </a:r>
          </a:p>
          <a:p>
            <a:pPr algn="just"/>
            <a:endParaRPr lang="uk-UA" sz="1800" b="1" dirty="0"/>
          </a:p>
        </p:txBody>
      </p:sp>
      <p:sp>
        <p:nvSpPr>
          <p:cNvPr id="3" name="Заголовок 2"/>
          <p:cNvSpPr>
            <a:spLocks noGrp="1"/>
          </p:cNvSpPr>
          <p:nvPr>
            <p:ph type="title"/>
          </p:nvPr>
        </p:nvSpPr>
        <p:spPr/>
        <p:txBody>
          <a:bodyPr>
            <a:normAutofit/>
          </a:bodyPr>
          <a:lstStyle/>
          <a:p>
            <a:pPr algn="ctr"/>
            <a:r>
              <a:rPr lang="uk-UA" sz="1800" dirty="0" smtClean="0"/>
              <a:t>ЗАКОНОДАВЧІ АКТИ</a:t>
            </a:r>
            <a:endParaRPr lang="uk-UA" sz="1800" dirty="0"/>
          </a:p>
        </p:txBody>
      </p:sp>
    </p:spTree>
    <p:extLst>
      <p:ext uri="{BB962C8B-B14F-4D97-AF65-F5344CB8AC3E}">
        <p14:creationId xmlns:p14="http://schemas.microsoft.com/office/powerpoint/2010/main" val="3987054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10000"/>
          </a:bodyPr>
          <a:lstStyle/>
          <a:p>
            <a:pPr marL="109728" indent="0" algn="just">
              <a:buNone/>
            </a:pPr>
            <a:r>
              <a:rPr lang="uk-UA" sz="2400" b="1" dirty="0">
                <a:latin typeface="Calibri" pitchFamily="34" charset="0"/>
                <a:cs typeface="Calibri" pitchFamily="34" charset="0"/>
              </a:rPr>
              <a:t>Протягом </a:t>
            </a:r>
            <a:r>
              <a:rPr lang="uk-UA" sz="2400" b="1" dirty="0" smtClean="0">
                <a:latin typeface="Calibri" pitchFamily="34" charset="0"/>
                <a:cs typeface="Calibri" pitchFamily="34" charset="0"/>
              </a:rPr>
              <a:t>2012 р</a:t>
            </a:r>
            <a:r>
              <a:rPr lang="uk-UA" sz="2400" b="1" dirty="0">
                <a:latin typeface="Calibri" pitchFamily="34" charset="0"/>
                <a:cs typeface="Calibri" pitchFamily="34" charset="0"/>
              </a:rPr>
              <a:t>. на охорону навколишнього природного середовища підприємствами, організаціями та установами було витрачено 20,5 </a:t>
            </a:r>
            <a:r>
              <a:rPr lang="uk-UA" sz="2400" b="1" dirty="0" err="1">
                <a:latin typeface="Calibri" pitchFamily="34" charset="0"/>
                <a:cs typeface="Calibri" pitchFamily="34" charset="0"/>
              </a:rPr>
              <a:t>млрд.грн</a:t>
            </a:r>
            <a:r>
              <a:rPr lang="uk-UA" sz="2400" b="1" dirty="0">
                <a:latin typeface="Calibri" pitchFamily="34" charset="0"/>
                <a:cs typeface="Calibri" pitchFamily="34" charset="0"/>
              </a:rPr>
              <a:t>. (без ПДВ), що на 11% більше порівняно з 2011р. </a:t>
            </a:r>
          </a:p>
          <a:p>
            <a:pPr marL="109728" indent="0" algn="just">
              <a:buNone/>
            </a:pPr>
            <a:r>
              <a:rPr lang="uk-UA" sz="2400" b="1" dirty="0">
                <a:latin typeface="Calibri" pitchFamily="34" charset="0"/>
                <a:cs typeface="Calibri" pitchFamily="34" charset="0"/>
              </a:rPr>
              <a:t>Із загальної кількості витрат на охорону навколишнього природного середовища 68% становлять поточні витрати, 32%, – капітальні інвестиції</a:t>
            </a:r>
          </a:p>
          <a:p>
            <a:pPr algn="just"/>
            <a:r>
              <a:rPr lang="uk-UA" sz="2400" b="1" dirty="0">
                <a:latin typeface="Calibri" pitchFamily="34" charset="0"/>
                <a:cs typeface="Calibri" pitchFamily="34" charset="0"/>
              </a:rPr>
              <a:t>За рахунок коштів державного та місцевих бюджетів освоєно 7,0% капітальних інвестицій і здійснено 3,3% поточних витрат.</a:t>
            </a:r>
          </a:p>
          <a:p>
            <a:pPr algn="just"/>
            <a:r>
              <a:rPr lang="uk-UA" sz="2400" b="1" dirty="0">
                <a:latin typeface="Calibri" pitchFamily="34" charset="0"/>
                <a:cs typeface="Calibri" pitchFamily="34" charset="0"/>
              </a:rPr>
              <a:t>Основним джерелом фінансування витрат на охорону довкілля, як і в попередні роки, були власні кошти підприємств та організацій – відповідно 59,1% капітальних  інвестицій  та 96,6% поточних витрат</a:t>
            </a:r>
          </a:p>
        </p:txBody>
      </p:sp>
      <p:sp>
        <p:nvSpPr>
          <p:cNvPr id="3" name="Заголовок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gn="ctr"/>
            <a:r>
              <a:rPr lang="uk-UA" sz="1800" dirty="0" smtClean="0">
                <a:effectLst/>
              </a:rPr>
              <a:t>ВИТРАТИ НА ОХОРОНУ НАВКОЛИШНЬОГО ПРИРОДНОГО СЕРЕДОВИЩА</a:t>
            </a:r>
            <a:br>
              <a:rPr lang="uk-UA" sz="1800" dirty="0" smtClean="0">
                <a:effectLst/>
              </a:rPr>
            </a:br>
            <a:r>
              <a:rPr lang="uk-UA" sz="1800" dirty="0" smtClean="0">
                <a:effectLst/>
              </a:rPr>
              <a:t>ЗА ДЖЕРЕЛАМИ ФІНАНСУВАННЯ</a:t>
            </a:r>
            <a:r>
              <a:rPr lang="uk-UA" sz="2000" dirty="0">
                <a:effectLst/>
              </a:rPr>
              <a:t/>
            </a:r>
            <a:br>
              <a:rPr lang="uk-UA" sz="2000" dirty="0">
                <a:effectLst/>
              </a:rPr>
            </a:br>
            <a:endParaRPr lang="uk-UA" sz="2000" dirty="0"/>
          </a:p>
        </p:txBody>
      </p:sp>
    </p:spTree>
    <p:extLst>
      <p:ext uri="{BB962C8B-B14F-4D97-AF65-F5344CB8AC3E}">
        <p14:creationId xmlns:p14="http://schemas.microsoft.com/office/powerpoint/2010/main" val="612292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uk-UA" dirty="0"/>
              <a:t>змінити свідомість людей, показати, що пересічні мешканці міста чи селища можуть брати участь у процесі планування та реалізації природоохоронних заходів, що дозволить покращити стан довкілля безпосередньо в тому місці, де живуть вони і їхні діти. </a:t>
            </a:r>
          </a:p>
          <a:p>
            <a:endParaRPr lang="uk-UA" dirty="0"/>
          </a:p>
        </p:txBody>
      </p:sp>
      <p:sp>
        <p:nvSpPr>
          <p:cNvPr id="3" name="Заголовок 2"/>
          <p:cNvSpPr>
            <a:spLocks noGrp="1"/>
          </p:cNvSpPr>
          <p:nvPr>
            <p:ph type="title"/>
          </p:nvPr>
        </p:nvSpPr>
        <p:spPr/>
        <p:txBody>
          <a:bodyPr>
            <a:normAutofit/>
          </a:bodyPr>
          <a:lstStyle/>
          <a:p>
            <a:pPr algn="ctr"/>
            <a:r>
              <a:rPr lang="uk-UA" sz="2000" dirty="0" smtClean="0">
                <a:effectLst/>
              </a:rPr>
              <a:t>ОДНЕ З ОСНОВНИХ ЗАВДАНЬ МПДОНПС </a:t>
            </a:r>
            <a:endParaRPr lang="uk-UA" sz="2000" dirty="0"/>
          </a:p>
        </p:txBody>
      </p:sp>
    </p:spTree>
    <p:extLst>
      <p:ext uri="{BB962C8B-B14F-4D97-AF65-F5344CB8AC3E}">
        <p14:creationId xmlns:p14="http://schemas.microsoft.com/office/powerpoint/2010/main" val="1199292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85000" lnSpcReduction="20000"/>
          </a:bodyPr>
          <a:lstStyle/>
          <a:p>
            <a:pPr marL="109728" indent="0" algn="just">
              <a:buNone/>
            </a:pPr>
            <a:r>
              <a:rPr lang="uk-UA" b="1" dirty="0" smtClean="0"/>
              <a:t>Пропонується </a:t>
            </a:r>
            <a:r>
              <a:rPr lang="uk-UA" b="1" dirty="0"/>
              <a:t>розпочинати зі створення ініціативної групи зацікавлених осіб, які робитимуть перші кроки у напрямку формування громади як активної спільноти. </a:t>
            </a:r>
          </a:p>
          <a:p>
            <a:pPr marL="109728" indent="0" algn="just">
              <a:buNone/>
            </a:pPr>
            <a:r>
              <a:rPr lang="uk-UA" b="1" dirty="0"/>
              <a:t>До складу ініціативної групи може увійти будь-який представник місцевої громади. Це можуть бути: спеціалісти-екологи, представники місцевої влади або громадських організацій, депутати й пересічні громадяни. Головне, щоб люди, які входять до складу ініціативної групи, розуміли, що треба починати діяти вже сьогодні, та були готові віддавати цьому свій вільний час. </a:t>
            </a:r>
          </a:p>
          <a:p>
            <a:pPr algn="just"/>
            <a:r>
              <a:rPr lang="uk-UA" b="1" dirty="0"/>
              <a:t>Склад ініціативної групи може бути різним залежно від місцевих умов. Ініціативна група – це мобільна структура з високим рівнем оперативності і гнучкості. Оптимальний склад групи – 3-7 осіб. </a:t>
            </a:r>
          </a:p>
          <a:p>
            <a:endParaRPr lang="uk-UA" dirty="0"/>
          </a:p>
        </p:txBody>
      </p:sp>
      <p:sp>
        <p:nvSpPr>
          <p:cNvPr id="3" name="Заголовок 2"/>
          <p:cNvSpPr>
            <a:spLocks noGrp="1"/>
          </p:cNvSpPr>
          <p:nvPr>
            <p:ph type="title"/>
          </p:nvPr>
        </p:nvSpPr>
        <p:spPr/>
        <p:txBody>
          <a:bodyPr>
            <a:normAutofit/>
          </a:bodyPr>
          <a:lstStyle/>
          <a:p>
            <a:pPr algn="ctr"/>
            <a:r>
              <a:rPr lang="uk-UA" sz="2000" dirty="0" smtClean="0"/>
              <a:t>ПЕРШИЙ КРОК ДО СТВОРЕННЯ МПДОНПС </a:t>
            </a:r>
            <a:r>
              <a:rPr lang="uk-UA" sz="2400" dirty="0"/>
              <a:t/>
            </a:r>
            <a:br>
              <a:rPr lang="uk-UA" sz="2400" dirty="0"/>
            </a:br>
            <a:endParaRPr lang="uk-UA" sz="2400" dirty="0"/>
          </a:p>
        </p:txBody>
      </p:sp>
    </p:spTree>
    <p:extLst>
      <p:ext uri="{BB962C8B-B14F-4D97-AF65-F5344CB8AC3E}">
        <p14:creationId xmlns:p14="http://schemas.microsoft.com/office/powerpoint/2010/main" val="180306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lvl="0" algn="just"/>
            <a:r>
              <a:rPr lang="uk-UA" sz="2000" b="1" dirty="0"/>
              <a:t>розробка концепції здійснення робіт з планування;</a:t>
            </a:r>
          </a:p>
          <a:p>
            <a:pPr lvl="0" algn="just"/>
            <a:r>
              <a:rPr lang="uk-UA" sz="2000" b="1" dirty="0"/>
              <a:t>розробка графіка роботи в межах підготовки МПДОНПС;</a:t>
            </a:r>
          </a:p>
          <a:p>
            <a:pPr lvl="0" algn="just"/>
            <a:r>
              <a:rPr lang="uk-UA" sz="2000" b="1" dirty="0"/>
              <a:t>налагодження взаємодії з усіма зацікавленими сторонами: місцевими органами влади, державними службами контролю екологічного стану (місцевими й регіональними), громадськими організаціями, засобами масової інформації (далі - ЗМІ), промисловими підприємствами, депутатами всіх рівнів тощо;</a:t>
            </a:r>
          </a:p>
          <a:p>
            <a:pPr lvl="0" algn="just"/>
            <a:r>
              <a:rPr lang="uk-UA" sz="2000" b="1" dirty="0"/>
              <a:t>пошук фінансування і технічного забезпечення (обладнання, приміщення тощо) для організації подальшої роботи;</a:t>
            </a:r>
          </a:p>
          <a:p>
            <a:pPr lvl="0" algn="just"/>
            <a:r>
              <a:rPr lang="uk-UA" sz="2000" b="1" dirty="0"/>
              <a:t>розробка і проведення інформаційної підготовки, знайомство з існуючими екологічними планами, вивчення поглядів експертів і фахівців тощо;</a:t>
            </a:r>
          </a:p>
          <a:p>
            <a:pPr lvl="0" algn="just"/>
            <a:r>
              <a:rPr lang="uk-UA" sz="2000" b="1" dirty="0"/>
              <a:t>підготовка і проведення установчих зборів (конференції).</a:t>
            </a:r>
          </a:p>
        </p:txBody>
      </p:sp>
      <p:sp>
        <p:nvSpPr>
          <p:cNvPr id="3" name="Заголовок 2"/>
          <p:cNvSpPr>
            <a:spLocks noGrp="1"/>
          </p:cNvSpPr>
          <p:nvPr>
            <p:ph type="title"/>
          </p:nvPr>
        </p:nvSpPr>
        <p:spPr/>
        <p:txBody>
          <a:bodyPr>
            <a:normAutofit/>
          </a:bodyPr>
          <a:lstStyle/>
          <a:p>
            <a:pPr algn="ctr"/>
            <a:r>
              <a:rPr lang="ru-RU" sz="2000" dirty="0">
                <a:effectLst/>
              </a:rPr>
              <a:t>ЦІЛІ ТА ЗАВДАННЯ ІНІЦІАТИВНОЇ ГРУПИ</a:t>
            </a:r>
            <a:endParaRPr lang="uk-UA" sz="2000" dirty="0"/>
          </a:p>
        </p:txBody>
      </p:sp>
    </p:spTree>
    <p:extLst>
      <p:ext uri="{BB962C8B-B14F-4D97-AF65-F5344CB8AC3E}">
        <p14:creationId xmlns:p14="http://schemas.microsoft.com/office/powerpoint/2010/main" val="1801831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109728" indent="0" algn="just">
              <a:buNone/>
            </a:pPr>
            <a:r>
              <a:rPr lang="uk-UA" sz="2000" b="1" dirty="0"/>
              <a:t>Бажано, щоб до </a:t>
            </a:r>
            <a:r>
              <a:rPr lang="uk-UA" sz="2000" b="1" dirty="0" smtClean="0"/>
              <a:t>її </a:t>
            </a:r>
            <a:r>
              <a:rPr lang="uk-UA" sz="2000" b="1" dirty="0"/>
              <a:t>складу  входили представники всіх секторів суспільства, зокрема:</a:t>
            </a:r>
          </a:p>
          <a:p>
            <a:pPr lvl="0" algn="just"/>
            <a:r>
              <a:rPr lang="uk-UA" sz="2000" b="1" dirty="0"/>
              <a:t>державного та місцевого </a:t>
            </a:r>
            <a:r>
              <a:rPr lang="uk-UA" sz="2000" b="1" dirty="0" smtClean="0"/>
              <a:t>управління; бізнесу; неурядових </a:t>
            </a:r>
            <a:r>
              <a:rPr lang="uk-UA" sz="2000" b="1" dirty="0"/>
              <a:t>організацій (далі - НУО), благодійних фондів, добровільних об’єднань громадян тощо.</a:t>
            </a:r>
          </a:p>
          <a:p>
            <a:pPr algn="just"/>
            <a:r>
              <a:rPr lang="uk-UA" sz="2000" b="1" dirty="0" smtClean="0"/>
              <a:t>Членам </a:t>
            </a:r>
            <a:r>
              <a:rPr lang="uk-UA" sz="2000" b="1" dirty="0"/>
              <a:t>ініціативної групи </a:t>
            </a:r>
            <a:r>
              <a:rPr lang="uk-UA" sz="2000" b="1" dirty="0" smtClean="0"/>
              <a:t>провести </a:t>
            </a:r>
            <a:r>
              <a:rPr lang="uk-UA" sz="2000" b="1" dirty="0" smtClean="0"/>
              <a:t>зустрічі </a:t>
            </a:r>
            <a:r>
              <a:rPr lang="uk-UA" sz="2000" b="1" dirty="0"/>
              <a:t>з представниками:</a:t>
            </a:r>
          </a:p>
          <a:p>
            <a:pPr lvl="0" algn="just"/>
            <a:r>
              <a:rPr lang="uk-UA" sz="2000" b="1" dirty="0"/>
              <a:t>органів </a:t>
            </a:r>
            <a:r>
              <a:rPr lang="uk-UA" sz="2000" b="1" dirty="0" smtClean="0"/>
              <a:t>самоврядування; місцевої адміністрації; промислових </a:t>
            </a:r>
            <a:r>
              <a:rPr lang="uk-UA" sz="2000" b="1" dirty="0"/>
              <a:t>підприємств та інших </a:t>
            </a:r>
            <a:r>
              <a:rPr lang="uk-UA" sz="2000" b="1" dirty="0" smtClean="0"/>
              <a:t>бізнес-структур; громадських організацій; місцевих </a:t>
            </a:r>
            <a:r>
              <a:rPr lang="uk-UA" sz="2000" b="1" dirty="0"/>
              <a:t>і регіональних державних природоохоронних служб та екологічних </a:t>
            </a:r>
            <a:r>
              <a:rPr lang="uk-UA" sz="2000" b="1" dirty="0" smtClean="0"/>
              <a:t>інспекцій; органів </a:t>
            </a:r>
            <a:r>
              <a:rPr lang="uk-UA" sz="2000" b="1" dirty="0"/>
              <a:t>охорони здоров’я і місцевих служб санітарно-гігієнічного </a:t>
            </a:r>
            <a:r>
              <a:rPr lang="uk-UA" sz="2000" b="1" dirty="0" smtClean="0"/>
              <a:t>контролю; житлово-комунальних </a:t>
            </a:r>
            <a:r>
              <a:rPr lang="uk-UA" sz="2000" b="1" dirty="0" smtClean="0"/>
              <a:t>господарств; навчальних </a:t>
            </a:r>
            <a:r>
              <a:rPr lang="uk-UA" sz="2000" b="1" dirty="0"/>
              <a:t>і науково-дослідних організацій</a:t>
            </a:r>
            <a:r>
              <a:rPr lang="uk-UA" sz="2000" b="1" dirty="0" smtClean="0"/>
              <a:t>; «</a:t>
            </a:r>
            <a:r>
              <a:rPr lang="uk-UA" sz="2000" b="1" dirty="0"/>
              <a:t>екологами-одинаками», тобто з людьми, які з власної ініціативи вирішують питання </a:t>
            </a:r>
            <a:r>
              <a:rPr lang="uk-UA" sz="2000" b="1" dirty="0" smtClean="0"/>
              <a:t>екології; представниками </a:t>
            </a:r>
            <a:r>
              <a:rPr lang="uk-UA" sz="2000" b="1" dirty="0"/>
              <a:t>ЗМІ.</a:t>
            </a:r>
          </a:p>
        </p:txBody>
      </p:sp>
      <p:sp>
        <p:nvSpPr>
          <p:cNvPr id="3" name="Заголовок 2"/>
          <p:cNvSpPr>
            <a:spLocks noGrp="1"/>
          </p:cNvSpPr>
          <p:nvPr>
            <p:ph type="title"/>
          </p:nvPr>
        </p:nvSpPr>
        <p:spPr/>
        <p:txBody>
          <a:bodyPr>
            <a:normAutofit/>
          </a:bodyPr>
          <a:lstStyle/>
          <a:p>
            <a:pPr algn="ctr"/>
            <a:r>
              <a:rPr lang="uk-UA" sz="2000" dirty="0" smtClean="0"/>
              <a:t>СКЛАД</a:t>
            </a:r>
            <a:r>
              <a:rPr lang="ru-RU" sz="2000" dirty="0" smtClean="0">
                <a:effectLst/>
              </a:rPr>
              <a:t> ІНІЦІАТИВНОЇ ГРУПИ</a:t>
            </a:r>
            <a:endParaRPr lang="uk-UA" sz="2000" dirty="0"/>
          </a:p>
        </p:txBody>
      </p:sp>
    </p:spTree>
    <p:extLst>
      <p:ext uri="{BB962C8B-B14F-4D97-AF65-F5344CB8AC3E}">
        <p14:creationId xmlns:p14="http://schemas.microsoft.com/office/powerpoint/2010/main" val="2683611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55000" lnSpcReduction="20000"/>
          </a:bodyPr>
          <a:lstStyle/>
          <a:p>
            <a:pPr algn="just"/>
            <a:r>
              <a:rPr lang="uk-UA" sz="3200" b="1" dirty="0">
                <a:latin typeface="Calibri" pitchFamily="34" charset="0"/>
                <a:cs typeface="Calibri" pitchFamily="34" charset="0"/>
              </a:rPr>
              <a:t>Інформаційну підготовку рекомендується будувати таким чином, щоб до моменту установчих зборів більшість зацікавлених осіб були проінформовані про те, що в цьому регіоні планується реалізувати МПДОНПС, </a:t>
            </a:r>
            <a:r>
              <a:rPr lang="uk-UA" sz="3200" b="1" dirty="0" smtClean="0">
                <a:latin typeface="Calibri" pitchFamily="34" charset="0"/>
                <a:cs typeface="Calibri" pitchFamily="34" charset="0"/>
              </a:rPr>
              <a:t> </a:t>
            </a:r>
            <a:r>
              <a:rPr lang="uk-UA" sz="3200" b="1" dirty="0">
                <a:latin typeface="Calibri" pitchFamily="34" charset="0"/>
                <a:cs typeface="Calibri" pitchFamily="34" charset="0"/>
              </a:rPr>
              <a:t>про його мету та завдання. </a:t>
            </a:r>
          </a:p>
          <a:p>
            <a:pPr algn="just"/>
            <a:r>
              <a:rPr lang="uk-UA" sz="3200" b="1" dirty="0">
                <a:latin typeface="Calibri" pitchFamily="34" charset="0"/>
                <a:cs typeface="Calibri" pitchFamily="34" charset="0"/>
              </a:rPr>
              <a:t>Для цього, окрім вже </a:t>
            </a:r>
            <a:r>
              <a:rPr lang="uk-UA" sz="3200" b="1" dirty="0" smtClean="0">
                <a:latin typeface="Calibri" pitchFamily="34" charset="0"/>
                <a:cs typeface="Calibri" pitchFamily="34" charset="0"/>
              </a:rPr>
              <a:t>зустрічей</a:t>
            </a:r>
            <a:r>
              <a:rPr lang="uk-UA" sz="3200" b="1" dirty="0">
                <a:latin typeface="Calibri" pitchFamily="34" charset="0"/>
                <a:cs typeface="Calibri" pitchFamily="34" charset="0"/>
              </a:rPr>
              <a:t>, рекомендовано провести активну інформаційну кампанію у місцевих ЗМІ. Рекомендується висвітлювати загальні напрями і принципи МПДОНПС, а також запросити всіх, хто не байдужий до стану навколишнього природного середовища, взяти особисту участь у підготовці МПДОНПС. При цьому необхідно зазначити місце та час проведення установчих зборів, адресу і контактні телефони, за якими можна отримати додаткову інформацію. За допомогою друкованих ЗМІ необхідно донести до громадськості найбільш повну інформацію. </a:t>
            </a:r>
          </a:p>
          <a:p>
            <a:pPr algn="just"/>
            <a:r>
              <a:rPr lang="uk-UA" sz="3200" b="1" dirty="0">
                <a:latin typeface="Calibri" pitchFamily="34" charset="0"/>
                <a:cs typeface="Calibri" pitchFamily="34" charset="0"/>
              </a:rPr>
              <a:t>Якщо не вдається опублікувати матеріали в ЗМІ, то членам ініціативної групи рекомендовано підготувати прес-релізи з інформацією про МПДОНПС і проводити якомога більше особистих зустрічей. </a:t>
            </a:r>
          </a:p>
          <a:p>
            <a:pPr algn="just"/>
            <a:r>
              <a:rPr lang="uk-UA" sz="3200" b="1" dirty="0">
                <a:latin typeface="Calibri" pitchFamily="34" charset="0"/>
                <a:cs typeface="Calibri" pitchFamily="34" charset="0"/>
              </a:rPr>
              <a:t>Перед тим, як починати діяльність, доцільно ознайомитися з досвідом створення та виконання наявних чи розроблюваних екологічних планів і програм. Їх вивчення також рекомендовано до інформаційної підготовки.</a:t>
            </a:r>
          </a:p>
          <a:p>
            <a:endParaRPr lang="uk-UA" dirty="0">
              <a:latin typeface="Calibri" pitchFamily="34" charset="0"/>
              <a:cs typeface="Calibri" pitchFamily="34" charset="0"/>
            </a:endParaRPr>
          </a:p>
        </p:txBody>
      </p:sp>
      <p:sp>
        <p:nvSpPr>
          <p:cNvPr id="3" name="Заголовок 2"/>
          <p:cNvSpPr>
            <a:spLocks noGrp="1"/>
          </p:cNvSpPr>
          <p:nvPr>
            <p:ph type="title"/>
          </p:nvPr>
        </p:nvSpPr>
        <p:spPr/>
        <p:txBody>
          <a:bodyPr>
            <a:normAutofit/>
          </a:bodyPr>
          <a:lstStyle/>
          <a:p>
            <a:pPr algn="ctr"/>
            <a:r>
              <a:rPr lang="ru-RU" sz="2000" dirty="0">
                <a:effectLst/>
              </a:rPr>
              <a:t>ІНФОРМАЦІЙНА ПІДГОТОВКА РОЗРОБЛЕННЯ МПДОНПС</a:t>
            </a:r>
            <a:endParaRPr lang="uk-UA" sz="2000" dirty="0"/>
          </a:p>
        </p:txBody>
      </p:sp>
    </p:spTree>
    <p:extLst>
      <p:ext uri="{BB962C8B-B14F-4D97-AF65-F5344CB8AC3E}">
        <p14:creationId xmlns:p14="http://schemas.microsoft.com/office/powerpoint/2010/main" val="20743496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1170</TotalTime>
  <Words>3036</Words>
  <Application>Microsoft Office PowerPoint</Application>
  <PresentationFormat>Экран (4:3)</PresentationFormat>
  <Paragraphs>183</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Открытая</vt:lpstr>
      <vt:lpstr>Презентация PowerPoint</vt:lpstr>
      <vt:lpstr>Необхідність  МПДОНПС </vt:lpstr>
      <vt:lpstr>ЗАКОНОДАВЧІ АКТИ</vt:lpstr>
      <vt:lpstr>ВИТРАТИ НА ОХОРОНУ НАВКОЛИШНЬОГО ПРИРОДНОГО СЕРЕДОВИЩА ЗА ДЖЕРЕЛАМИ ФІНАНСУВАННЯ </vt:lpstr>
      <vt:lpstr>ОДНЕ З ОСНОВНИХ ЗАВДАНЬ МПДОНПС </vt:lpstr>
      <vt:lpstr>ПЕРШИЙ КРОК ДО СТВОРЕННЯ МПДОНПС  </vt:lpstr>
      <vt:lpstr>ЦІЛІ ТА ЗАВДАННЯ ІНІЦІАТИВНОЇ ГРУПИ</vt:lpstr>
      <vt:lpstr>СКЛАД ІНІЦІАТИВНОЇ ГРУПИ</vt:lpstr>
      <vt:lpstr>ІНФОРМАЦІЙНА ПІДГОТОВКА РОЗРОБЛЕННЯ МПДОНПС</vt:lpstr>
      <vt:lpstr>УСТАНОВЧІ ЗБОРИ (КОНФЕРЕНЦІЯ) </vt:lpstr>
      <vt:lpstr>УСТАНОВЧІ ЗБОРИ (КОНФЕРЕНЦІЯ) </vt:lpstr>
      <vt:lpstr>ФОРМУВАННЯ ОСНОВНОГО СКЛАДУ УЧАСНИКІВ МПДОНПС </vt:lpstr>
      <vt:lpstr>МЕТА ДІЯЛЬНОСТІ ОСНОВНОГО СКЛАДУ УЧАСТНИКІВ МПДОНПС </vt:lpstr>
      <vt:lpstr>ОРГАНІЗАЦІЯ РОБОТИ ОСНОВНОГО СКЛАДУ УЧАСНИКІВ МПДОНПС</vt:lpstr>
      <vt:lpstr>РЕКОМЕНДАЦІЇ З ОРГАНІЗАЦІЇ ЗАСІДАНЬ ОСНОВНОГО СКЛАДУ УЧАСНИКІВ</vt:lpstr>
      <vt:lpstr>ІНФОРМАЦІЙНА ПІДТРИМКА ДІЯЛЬНОСТІ ОСНОВНОГО СКЛАДУ УЧАСНИКІВ</vt:lpstr>
      <vt:lpstr>ОЦІНКА НАЯВНИХ РЕСУРСІВ ТА МОЖЛИВОСТЕЙ ЩОДО МПДОНПС </vt:lpstr>
      <vt:lpstr>ІДЕНТИФІКАЦІЯ ПРОБЛЕМ</vt:lpstr>
      <vt:lpstr>АНАЛІЗ СИТУАЦІЇ </vt:lpstr>
      <vt:lpstr>РАНЖУВАННЯ ПРОБЛЕМ</vt:lpstr>
      <vt:lpstr>ФІНАНСОВЕ ЗАБЕЗПЕЧЕННЯ МПДОНПС </vt:lpstr>
      <vt:lpstr>ЗАКОН УКРАЇНИ     ПРО ДЕРЖАВНІ ЦІЛЬОВІ ПРОГРАМИ </vt:lpstr>
      <vt:lpstr>ПРЕЗЕНТАЦІЯ ПІДСУМКІВ РАНЖУВАННЯ ПРОБЛЕМ</vt:lpstr>
      <vt:lpstr>ВИЗНАЧЕННЯ СТРАТЕГІЧНИХ І ТАКТИЧНИХ ЦІЛЕЙ ТА ЗАВДАНЬ</vt:lpstr>
      <vt:lpstr>ПЕРШОЧЕРГОВІ ЗАХОДИ. РАНЖУВАННЯ ДІЙ</vt:lpstr>
      <vt:lpstr>РЕДАКЦІЙНА ГРУПА – ВАЖЛИВИЙ ЕЛЕМЕНТ СТВОРЕННЯ МПДОНПС </vt:lpstr>
      <vt:lpstr>ПЕРЕДАЧА МПДОНПС МІСЦЕВІЙ ВЛАДІ </vt:lpstr>
      <vt:lpstr>МОНІТОРИНГ РЕАЛІЗАЦІЇ ЗАХОДІВ МПДОНПС, ЗВІТУВАННЯ</vt:lpstr>
      <vt:lpstr>Презентация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Sea</dc:creator>
  <cp:lastModifiedBy>Sea</cp:lastModifiedBy>
  <cp:revision>68</cp:revision>
  <dcterms:created xsi:type="dcterms:W3CDTF">2013-11-14T14:31:46Z</dcterms:created>
  <dcterms:modified xsi:type="dcterms:W3CDTF">2013-12-02T17:43:31Z</dcterms:modified>
</cp:coreProperties>
</file>